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8"/>
  </p:notesMasterIdLst>
  <p:sldIdLst>
    <p:sldId id="256" r:id="rId2"/>
    <p:sldId id="257" r:id="rId3"/>
    <p:sldId id="258" r:id="rId4"/>
    <p:sldId id="259" r:id="rId5"/>
    <p:sldId id="260" r:id="rId6"/>
    <p:sldId id="261" r:id="rId7"/>
    <p:sldId id="262" r:id="rId8"/>
    <p:sldId id="263" r:id="rId9"/>
    <p:sldId id="270" r:id="rId10"/>
    <p:sldId id="271" r:id="rId11"/>
    <p:sldId id="264" r:id="rId12"/>
    <p:sldId id="265" r:id="rId13"/>
    <p:sldId id="266" r:id="rId14"/>
    <p:sldId id="267" r:id="rId15"/>
    <p:sldId id="268" r:id="rId16"/>
    <p:sldId id="269" r:id="rId17"/>
  </p:sldIdLst>
  <p:sldSz cx="9144000" cy="5143500" type="screen16x9"/>
  <p:notesSz cx="6858000" cy="9144000"/>
  <p:embeddedFontLst>
    <p:embeddedFont>
      <p:font typeface="Lato" panose="020F0502020204030203" pitchFamily="34" charset="0"/>
      <p:regular r:id="rId19"/>
      <p:bold r:id="rId20"/>
      <p:italic r:id="rId21"/>
      <p:boldItalic r:id="rId22"/>
    </p:embeddedFont>
    <p:embeddedFont>
      <p:font typeface="Montserrat" panose="00000500000000000000" pitchFamily="2" charset="0"/>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s>
</file>

<file path=ppt/media/image1.png>
</file>

<file path=ppt/media/image2.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2aed0d28c79_1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2aed0d28c79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aed0d28c79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2aed0d28c79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aed0d28c79_1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aed0d28c79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aed0d28c79_1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aed0d28c7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2aed0d28c79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aed0d28c79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aed0d28c79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aed0d28c79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2aed0d28c79_1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2aed0d28c79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aed0d28c79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aed0d28c79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2aed0d28c79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aed0d28c79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aed0d28c79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2aed0d28c79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6372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Group </a:t>
            </a:r>
            <a:endParaRPr b="1"/>
          </a:p>
          <a:p>
            <a:pPr marL="0" lvl="0" indent="0" algn="l" rtl="0">
              <a:spcBef>
                <a:spcPts val="0"/>
              </a:spcBef>
              <a:spcAft>
                <a:spcPts val="0"/>
              </a:spcAft>
              <a:buNone/>
            </a:pPr>
            <a:r>
              <a:rPr lang="en-GB" b="1"/>
              <a:t>Discusion</a:t>
            </a:r>
            <a:endParaRPr b="1"/>
          </a:p>
        </p:txBody>
      </p:sp>
      <p:sp>
        <p:nvSpPr>
          <p:cNvPr id="229" name="Google Shape;229;p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Computer Architecture and Assembly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BE47D92-2A5F-E6F2-91C6-7F5A7D49301D}"/>
              </a:ext>
            </a:extLst>
          </p:cNvPr>
          <p:cNvSpPr>
            <a:spLocks noGrp="1"/>
          </p:cNvSpPr>
          <p:nvPr>
            <p:ph type="body" idx="1"/>
          </p:nvPr>
        </p:nvSpPr>
        <p:spPr>
          <a:xfrm>
            <a:off x="1297500" y="563526"/>
            <a:ext cx="7038900" cy="3915224"/>
          </a:xfrm>
        </p:spPr>
        <p:txBody>
          <a:bodyPr/>
          <a:lstStyle/>
          <a:p>
            <a:pPr marL="457200" lvl="0" indent="-314325" algn="l" rtl="0">
              <a:spcBef>
                <a:spcPts val="0"/>
              </a:spcBef>
              <a:spcAft>
                <a:spcPts val="0"/>
              </a:spcAft>
              <a:buClr>
                <a:srgbClr val="000000"/>
              </a:buClr>
              <a:buSzPts val="1350"/>
              <a:buFont typeface="Roboto"/>
              <a:buAutoNum type="arabicPeriod"/>
            </a:pPr>
            <a:r>
              <a:rPr lang="en-US" sz="1350" dirty="0">
                <a:solidFill>
                  <a:schemeClr val="bg1"/>
                </a:solidFill>
                <a:latin typeface="Roboto"/>
                <a:ea typeface="Roboto"/>
                <a:cs typeface="Roboto"/>
                <a:sym typeface="Roboto"/>
              </a:rPr>
              <a:t>Optical Storage:</a:t>
            </a:r>
          </a:p>
          <a:p>
            <a:pPr marL="914400" lvl="1" indent="-314325" algn="l" rtl="0">
              <a:spcBef>
                <a:spcPts val="0"/>
              </a:spcBef>
              <a:spcAft>
                <a:spcPts val="0"/>
              </a:spcAft>
              <a:buClr>
                <a:srgbClr val="000000"/>
              </a:buClr>
              <a:buSzPts val="1350"/>
              <a:buFont typeface="Roboto"/>
              <a:buChar char="●"/>
            </a:pPr>
            <a:r>
              <a:rPr lang="en-US" sz="1350" dirty="0">
                <a:solidFill>
                  <a:schemeClr val="bg1"/>
                </a:solidFill>
                <a:latin typeface="Roboto"/>
                <a:ea typeface="Roboto"/>
                <a:cs typeface="Roboto"/>
                <a:sym typeface="Roboto"/>
              </a:rPr>
              <a:t>Optical storage includes CDs (Compact Discs), DVDs (Digital Versatile Discs), and Blu-ray discs.</a:t>
            </a:r>
          </a:p>
          <a:p>
            <a:pPr marL="914400" lvl="1" indent="-314325" algn="l" rtl="0">
              <a:spcBef>
                <a:spcPts val="0"/>
              </a:spcBef>
              <a:spcAft>
                <a:spcPts val="0"/>
              </a:spcAft>
              <a:buClr>
                <a:srgbClr val="000000"/>
              </a:buClr>
              <a:buSzPts val="1350"/>
              <a:buFont typeface="Roboto"/>
              <a:buChar char="●"/>
            </a:pPr>
            <a:r>
              <a:rPr lang="en-US" sz="1350" dirty="0">
                <a:solidFill>
                  <a:schemeClr val="bg1"/>
                </a:solidFill>
                <a:latin typeface="Roboto"/>
                <a:ea typeface="Roboto"/>
                <a:cs typeface="Roboto"/>
                <a:sym typeface="Roboto"/>
              </a:rPr>
              <a:t>Data is stored on these discs as microscopic pits and lands that can be read by laser beams.</a:t>
            </a:r>
          </a:p>
          <a:p>
            <a:pPr marL="914400" lvl="1" indent="-314325" algn="l" rtl="0">
              <a:spcBef>
                <a:spcPts val="0"/>
              </a:spcBef>
              <a:spcAft>
                <a:spcPts val="0"/>
              </a:spcAft>
              <a:buClr>
                <a:srgbClr val="000000"/>
              </a:buClr>
              <a:buSzPts val="1350"/>
              <a:buFont typeface="Roboto"/>
              <a:buChar char="●"/>
            </a:pPr>
            <a:r>
              <a:rPr lang="en-US" sz="1350" dirty="0">
                <a:solidFill>
                  <a:schemeClr val="bg1"/>
                </a:solidFill>
                <a:latin typeface="Roboto"/>
                <a:ea typeface="Roboto"/>
                <a:cs typeface="Roboto"/>
                <a:sym typeface="Roboto"/>
              </a:rPr>
              <a:t>Optical storage provides non-volatile storage with high capacities but slower access times compared to RAM or flash memory.</a:t>
            </a:r>
          </a:p>
          <a:p>
            <a:pPr marL="914400" lvl="1" indent="-314325" algn="l" rtl="0">
              <a:spcBef>
                <a:spcPts val="0"/>
              </a:spcBef>
              <a:spcAft>
                <a:spcPts val="0"/>
              </a:spcAft>
              <a:buClr>
                <a:srgbClr val="000000"/>
              </a:buClr>
              <a:buSzPts val="1350"/>
              <a:buFont typeface="Roboto"/>
              <a:buChar char="●"/>
            </a:pPr>
            <a:r>
              <a:rPr lang="en-US" sz="1350" dirty="0">
                <a:solidFill>
                  <a:schemeClr val="bg1"/>
                </a:solidFill>
                <a:latin typeface="Roboto"/>
                <a:ea typeface="Roboto"/>
                <a:cs typeface="Roboto"/>
                <a:sym typeface="Roboto"/>
              </a:rPr>
              <a:t>CDs typically hold around 700 MB of data, DVDs can store several gigabytes, and Blu-ray discs can store up to 50 GB or more.</a:t>
            </a:r>
          </a:p>
          <a:p>
            <a:pPr marL="0" lvl="0" indent="0" algn="l" rtl="0">
              <a:spcBef>
                <a:spcPts val="0"/>
              </a:spcBef>
              <a:spcAft>
                <a:spcPts val="0"/>
              </a:spcAft>
              <a:buNone/>
            </a:pPr>
            <a:r>
              <a:rPr lang="en-US" sz="1350" dirty="0">
                <a:solidFill>
                  <a:schemeClr val="bg1"/>
                </a:solidFill>
                <a:latin typeface="Roboto"/>
                <a:ea typeface="Roboto"/>
                <a:cs typeface="Roboto"/>
                <a:sym typeface="Roboto"/>
              </a:rPr>
              <a:t>Each type of memory in a computer system serves a specific purpose, balancing factors such as speed, capacity, volatility, and cost. The combination and management of these memory types contribute to the overall performance and functionality of a computer system.</a:t>
            </a:r>
            <a:endParaRPr lang="en-US" dirty="0">
              <a:solidFill>
                <a:schemeClr val="bg1"/>
              </a:solidFill>
            </a:endParaRPr>
          </a:p>
          <a:p>
            <a:pPr marL="146050" indent="0">
              <a:buNone/>
            </a:pPr>
            <a:endParaRPr lang="en-US" dirty="0"/>
          </a:p>
        </p:txBody>
      </p:sp>
    </p:spTree>
    <p:extLst>
      <p:ext uri="{BB962C8B-B14F-4D97-AF65-F5344CB8AC3E}">
        <p14:creationId xmlns:p14="http://schemas.microsoft.com/office/powerpoint/2010/main" val="564518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7" name="Google Shape;277;p25"/>
          <p:cNvSpPr txBox="1">
            <a:spLocks noGrp="1"/>
          </p:cNvSpPr>
          <p:nvPr>
            <p:ph type="body" idx="1"/>
          </p:nvPr>
        </p:nvSpPr>
        <p:spPr>
          <a:xfrm>
            <a:off x="1052550" y="291450"/>
            <a:ext cx="7038900" cy="45606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GB" sz="1350" dirty="0">
                <a:solidFill>
                  <a:schemeClr val="bg1"/>
                </a:solidFill>
                <a:latin typeface="Roboto"/>
                <a:ea typeface="Roboto"/>
                <a:cs typeface="Roboto"/>
                <a:sym typeface="Roboto"/>
              </a:rPr>
              <a:t>2.  Flash memory</a:t>
            </a:r>
            <a:endParaRPr sz="1350" dirty="0">
              <a:solidFill>
                <a:schemeClr val="bg1"/>
              </a:solidFill>
              <a:latin typeface="Roboto"/>
              <a:ea typeface="Roboto"/>
              <a:cs typeface="Roboto"/>
              <a:sym typeface="Roboto"/>
            </a:endParaRPr>
          </a:p>
          <a:p>
            <a:pPr marL="0" lvl="0" indent="0" algn="l" rtl="0">
              <a:spcBef>
                <a:spcPts val="0"/>
              </a:spcBef>
              <a:spcAft>
                <a:spcPts val="0"/>
              </a:spcAft>
              <a:buNone/>
            </a:pPr>
            <a:r>
              <a:rPr lang="en-GB" sz="1350" dirty="0">
                <a:solidFill>
                  <a:schemeClr val="bg1"/>
                </a:solidFill>
                <a:latin typeface="Roboto"/>
                <a:ea typeface="Roboto"/>
                <a:cs typeface="Roboto"/>
                <a:sym typeface="Roboto"/>
              </a:rPr>
              <a:t>Flash memory is a non-volatile memory technology widely used in various devices, including USB drives, solid-state drives (SSDs), memory cards, and smartphones.</a:t>
            </a:r>
            <a:endParaRPr sz="1350" dirty="0">
              <a:solidFill>
                <a:schemeClr val="bg1"/>
              </a:solidFill>
              <a:latin typeface="Roboto"/>
              <a:ea typeface="Roboto"/>
              <a:cs typeface="Roboto"/>
              <a:sym typeface="Roboto"/>
            </a:endParaRPr>
          </a:p>
          <a:p>
            <a:pPr marL="914400" lvl="1" indent="-314325" algn="l" rtl="0">
              <a:spcBef>
                <a:spcPts val="0"/>
              </a:spcBef>
              <a:spcAft>
                <a:spcPts val="0"/>
              </a:spcAft>
              <a:buClr>
                <a:srgbClr val="000000"/>
              </a:buClr>
              <a:buSzPts val="1350"/>
              <a:buFont typeface="Roboto"/>
              <a:buChar char="●"/>
            </a:pPr>
            <a:r>
              <a:rPr lang="en-GB" sz="1350" dirty="0">
                <a:solidFill>
                  <a:schemeClr val="bg1"/>
                </a:solidFill>
                <a:latin typeface="Roboto"/>
                <a:ea typeface="Roboto"/>
                <a:cs typeface="Roboto"/>
                <a:sym typeface="Roboto"/>
              </a:rPr>
              <a:t>It can be electrically erased and reprogrammed in blocks, making it suitable for both storage and data transfer purposes.</a:t>
            </a:r>
            <a:endParaRPr sz="1350" dirty="0">
              <a:solidFill>
                <a:schemeClr val="bg1"/>
              </a:solidFill>
              <a:latin typeface="Roboto"/>
              <a:ea typeface="Roboto"/>
              <a:cs typeface="Roboto"/>
              <a:sym typeface="Roboto"/>
            </a:endParaRPr>
          </a:p>
          <a:p>
            <a:pPr marL="914400" lvl="1" indent="-314325" algn="l" rtl="0">
              <a:spcBef>
                <a:spcPts val="0"/>
              </a:spcBef>
              <a:spcAft>
                <a:spcPts val="0"/>
              </a:spcAft>
              <a:buClr>
                <a:srgbClr val="000000"/>
              </a:buClr>
              <a:buSzPts val="1350"/>
              <a:buFont typeface="Roboto"/>
              <a:buChar char="●"/>
            </a:pPr>
            <a:r>
              <a:rPr lang="en-GB" sz="1350" dirty="0">
                <a:solidFill>
                  <a:schemeClr val="bg1"/>
                </a:solidFill>
                <a:latin typeface="Roboto"/>
                <a:ea typeface="Roboto"/>
                <a:cs typeface="Roboto"/>
                <a:sym typeface="Roboto"/>
              </a:rPr>
              <a:t>Flash memory has faster access times than traditional hard disk drives and is more durable due to its lack of moving parts.</a:t>
            </a:r>
            <a:endParaRPr sz="1350" dirty="0">
              <a:solidFill>
                <a:schemeClr val="bg1"/>
              </a:solidFill>
              <a:latin typeface="Roboto"/>
              <a:ea typeface="Roboto"/>
              <a:cs typeface="Roboto"/>
              <a:sym typeface="Roboto"/>
            </a:endParaRPr>
          </a:p>
          <a:p>
            <a:pPr marL="914400" lvl="0" indent="0" algn="l" rtl="0">
              <a:spcBef>
                <a:spcPts val="0"/>
              </a:spcBef>
              <a:spcAft>
                <a:spcPts val="0"/>
              </a:spcAft>
              <a:buNone/>
            </a:pPr>
            <a:endParaRPr sz="1350" dirty="0">
              <a:solidFill>
                <a:srgbClr val="000000"/>
              </a:solidFill>
              <a:highlight>
                <a:srgbClr val="F7F7F7"/>
              </a:highlight>
              <a:latin typeface="Roboto"/>
              <a:ea typeface="Roboto"/>
              <a:cs typeface="Roboto"/>
              <a:sym typeface="Roboto"/>
            </a:endParaRPr>
          </a:p>
          <a:p>
            <a:pPr marL="457200" lvl="0" indent="-314325" algn="l" rtl="0">
              <a:spcBef>
                <a:spcPts val="0"/>
              </a:spcBef>
              <a:spcAft>
                <a:spcPts val="0"/>
              </a:spcAft>
              <a:buClr>
                <a:schemeClr val="lt1"/>
              </a:buClr>
              <a:buSzPts val="1350"/>
              <a:buFont typeface="Roboto"/>
              <a:buAutoNum type="arabicPeriod"/>
            </a:pPr>
            <a:r>
              <a:rPr lang="en-GB" sz="1350" dirty="0">
                <a:highlight>
                  <a:schemeClr val="dk1"/>
                </a:highlight>
                <a:latin typeface="Roboto"/>
                <a:ea typeface="Roboto"/>
                <a:cs typeface="Roboto"/>
                <a:sym typeface="Roboto"/>
              </a:rPr>
              <a:t>Magnetic Disk Storage:</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Magnetic disk storage includes hard disk drives (HDDs) and older floppy disk drives (FDDs).</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It provides non-volatile storage with large capacities but relatively slower access times compared to RAM or flash memory.</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Data is stored magnetically on spinning disks coated with a magnetic material.</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HDDs use mechanical read/write heads to access data on the disks, whereas FDDs use a flexible magnetic disk.</a:t>
            </a:r>
            <a:endParaRPr sz="1350" dirty="0">
              <a:highlight>
                <a:schemeClr val="dk1"/>
              </a:highlight>
              <a:latin typeface="Roboto"/>
              <a:ea typeface="Roboto"/>
              <a:cs typeface="Roboto"/>
              <a:sym typeface="Roboto"/>
            </a:endParaRPr>
          </a:p>
          <a:p>
            <a:pPr marL="914400" lvl="0" indent="0" algn="l" rtl="0">
              <a:spcBef>
                <a:spcPts val="0"/>
              </a:spcBef>
              <a:spcAft>
                <a:spcPts val="0"/>
              </a:spcAft>
              <a:buNone/>
            </a:pPr>
            <a:endParaRPr sz="1350" dirty="0">
              <a:solidFill>
                <a:srgbClr val="000000"/>
              </a:solidFill>
              <a:highlight>
                <a:srgbClr val="F7F7F7"/>
              </a:highlight>
              <a:latin typeface="Roboto"/>
              <a:ea typeface="Roboto"/>
              <a:cs typeface="Roboto"/>
              <a:sym typeface="Roboto"/>
            </a:endParaRPr>
          </a:p>
          <a:p>
            <a:pPr marL="914400" lvl="0" indent="0" algn="l" rtl="0">
              <a:spcBef>
                <a:spcPts val="0"/>
              </a:spcBef>
              <a:spcAft>
                <a:spcPts val="0"/>
              </a:spcAft>
              <a:buNone/>
            </a:pPr>
            <a:endParaRPr sz="1350" dirty="0">
              <a:solidFill>
                <a:srgbClr val="000000"/>
              </a:solidFill>
              <a:highlight>
                <a:srgbClr val="F7F7F7"/>
              </a:highlight>
              <a:latin typeface="Roboto"/>
              <a:ea typeface="Roboto"/>
              <a:cs typeface="Roboto"/>
              <a:sym typeface="Roboto"/>
            </a:endParaRPr>
          </a:p>
          <a:p>
            <a:pPr marL="0" lvl="0" indent="0" algn="l" rtl="0">
              <a:spcBef>
                <a:spcPts val="0"/>
              </a:spcBef>
              <a:spcAft>
                <a:spcPts val="0"/>
              </a:spcAft>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457200" lvl="0" indent="-314325" algn="ctr" rtl="0">
              <a:lnSpc>
                <a:spcPct val="115000"/>
              </a:lnSpc>
              <a:spcBef>
                <a:spcPts val="0"/>
              </a:spcBef>
              <a:spcAft>
                <a:spcPts val="0"/>
              </a:spcAft>
              <a:buClr>
                <a:srgbClr val="FFFFFF"/>
              </a:buClr>
              <a:buSzPts val="1350"/>
              <a:buFont typeface="Roboto"/>
              <a:buAutoNum type="arabicPeriod" startAt="4"/>
            </a:pPr>
            <a:r>
              <a:rPr lang="en-GB" sz="1350" dirty="0">
                <a:solidFill>
                  <a:schemeClr val="accent1">
                    <a:lumMod val="60000"/>
                    <a:lumOff val="40000"/>
                  </a:schemeClr>
                </a:solidFill>
                <a:latin typeface="Roboto"/>
                <a:ea typeface="Roboto"/>
                <a:cs typeface="Roboto"/>
                <a:sym typeface="Roboto"/>
              </a:rPr>
              <a:t>Discuss the design of CPU concentrate on the main components of the CPU: Registers, Data path, Instruction cycle and Control unit</a:t>
            </a:r>
            <a:endParaRPr sz="1350" dirty="0">
              <a:solidFill>
                <a:schemeClr val="accent1">
                  <a:lumMod val="60000"/>
                  <a:lumOff val="40000"/>
                </a:schemeClr>
              </a:solidFill>
              <a:latin typeface="Roboto"/>
              <a:ea typeface="Roboto"/>
              <a:cs typeface="Roboto"/>
              <a:sym typeface="Roboto"/>
            </a:endParaRPr>
          </a:p>
          <a:p>
            <a:pPr marL="0" lvl="0" indent="0" algn="l" rtl="0">
              <a:spcBef>
                <a:spcPts val="0"/>
              </a:spcBef>
              <a:spcAft>
                <a:spcPts val="0"/>
              </a:spcAft>
              <a:buNone/>
            </a:pPr>
            <a:endParaRPr dirty="0"/>
          </a:p>
        </p:txBody>
      </p:sp>
      <p:sp>
        <p:nvSpPr>
          <p:cNvPr id="283" name="Google Shape;283;p26"/>
          <p:cNvSpPr txBox="1">
            <a:spLocks noGrp="1"/>
          </p:cNvSpPr>
          <p:nvPr>
            <p:ph type="body" idx="1"/>
          </p:nvPr>
        </p:nvSpPr>
        <p:spPr>
          <a:xfrm>
            <a:off x="1297500" y="105320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The design of a Central Processing Unit (CPU) involves several main components that work together to execute instructions and perform computations. Let's discuss these components in detail:</a:t>
            </a:r>
            <a:endParaRPr dirty="0"/>
          </a:p>
          <a:p>
            <a:pPr marL="0" lvl="0" indent="0" algn="l" rtl="0">
              <a:spcBef>
                <a:spcPts val="1600"/>
              </a:spcBef>
              <a:spcAft>
                <a:spcPts val="0"/>
              </a:spcAft>
              <a:buNone/>
            </a:pPr>
            <a:r>
              <a:rPr lang="en-GB" dirty="0"/>
              <a:t>1. </a:t>
            </a:r>
            <a:r>
              <a:rPr lang="en-GB" dirty="0" err="1"/>
              <a:t>Registers:Registers</a:t>
            </a:r>
            <a:r>
              <a:rPr lang="en-GB" dirty="0"/>
              <a:t> are small, high-speed storage units within the CPU. They hold data and instructions that the CPU needs to perform its operations. The main types of registers include:</a:t>
            </a:r>
            <a:endParaRPr dirty="0"/>
          </a:p>
          <a:p>
            <a:pPr marL="0" lvl="0" indent="0" algn="l" rtl="0">
              <a:spcBef>
                <a:spcPts val="1600"/>
              </a:spcBef>
              <a:spcAft>
                <a:spcPts val="0"/>
              </a:spcAft>
              <a:buNone/>
            </a:pPr>
            <a:r>
              <a:rPr lang="en-GB" dirty="0"/>
              <a:t>- Program Counter (PC): It keeps track of the memory address of the next instruction to be fetched and executed.</a:t>
            </a:r>
            <a:endParaRPr dirty="0"/>
          </a:p>
          <a:p>
            <a:pPr marL="0" lvl="0" indent="0" algn="l" rtl="0">
              <a:spcBef>
                <a:spcPts val="1600"/>
              </a:spcBef>
              <a:spcAft>
                <a:spcPts val="0"/>
              </a:spcAft>
              <a:buNone/>
            </a:pPr>
            <a:r>
              <a:rPr lang="en-GB" dirty="0"/>
              <a:t>- Instruction Register (IR): It holds the current instruction being executed.</a:t>
            </a:r>
            <a:endParaRPr dirty="0"/>
          </a:p>
          <a:p>
            <a:pPr marL="0" lvl="0" indent="0" algn="l" rtl="0">
              <a:spcBef>
                <a:spcPts val="1600"/>
              </a:spcBef>
              <a:spcAft>
                <a:spcPts val="0"/>
              </a:spcAft>
              <a:buNone/>
            </a:pPr>
            <a:r>
              <a:rPr lang="en-GB" dirty="0"/>
              <a:t>- General-Purpose Registers: These registers store data temporarily during computations.</a:t>
            </a:r>
            <a:endParaRPr dirty="0"/>
          </a:p>
          <a:p>
            <a:pPr marL="0" lvl="0" indent="0" algn="l" rtl="0">
              <a:spcBef>
                <a:spcPts val="1600"/>
              </a:spcBef>
              <a:spcAft>
                <a:spcPts val="0"/>
              </a:spcAft>
              <a:buNone/>
            </a:pPr>
            <a:r>
              <a:rPr lang="en-GB" dirty="0"/>
              <a:t>- Accumulator: It is a special register used for intermediate results and storing the final result of arithmetic and logical operations.</a:t>
            </a:r>
            <a:endParaRPr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9" name="Google Shape;289;p27"/>
          <p:cNvSpPr txBox="1">
            <a:spLocks noGrp="1"/>
          </p:cNvSpPr>
          <p:nvPr>
            <p:ph type="body" idx="1"/>
          </p:nvPr>
        </p:nvSpPr>
        <p:spPr>
          <a:xfrm>
            <a:off x="944250" y="404100"/>
            <a:ext cx="7255500" cy="433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dirty="0"/>
              <a:t>- Stack Pointer (SP): It points to the top of the stack, a region of memory used for temporary storage during subroutine calls and other operations.</a:t>
            </a:r>
            <a:endParaRPr sz="1400" dirty="0"/>
          </a:p>
          <a:p>
            <a:pPr marL="0" lvl="0" indent="0" algn="l" rtl="0">
              <a:spcBef>
                <a:spcPts val="1600"/>
              </a:spcBef>
              <a:spcAft>
                <a:spcPts val="0"/>
              </a:spcAft>
              <a:buNone/>
            </a:pPr>
            <a:r>
              <a:rPr lang="en-GB" sz="1400" dirty="0"/>
              <a:t>- Status Register/Flags: These registers store information about the current state of the CPU, such as condition code flags indicating the result of arithmetic operations (e.g., zero, negative, carry).</a:t>
            </a:r>
            <a:endParaRPr sz="1400" dirty="0"/>
          </a:p>
          <a:p>
            <a:pPr marL="0" lvl="0" indent="0" algn="l" rtl="0">
              <a:spcBef>
                <a:spcPts val="1600"/>
              </a:spcBef>
              <a:spcAft>
                <a:spcPts val="0"/>
              </a:spcAft>
              <a:buNone/>
            </a:pPr>
            <a:r>
              <a:rPr lang="en-GB" sz="1400" dirty="0"/>
              <a:t>Registers provide fast access to data and instructions, reducing the need to access main memory frequently.</a:t>
            </a:r>
            <a:endParaRPr sz="1400" dirty="0"/>
          </a:p>
          <a:p>
            <a:pPr marL="0" lvl="0" indent="0" algn="l" rtl="0">
              <a:spcBef>
                <a:spcPts val="1600"/>
              </a:spcBef>
              <a:spcAft>
                <a:spcPts val="0"/>
              </a:spcAft>
              <a:buNone/>
            </a:pPr>
            <a:r>
              <a:rPr lang="en-GB" sz="1400" dirty="0"/>
              <a:t>2. Data </a:t>
            </a:r>
            <a:r>
              <a:rPr lang="en-GB" sz="1400" dirty="0" err="1"/>
              <a:t>Path:The</a:t>
            </a:r>
            <a:r>
              <a:rPr lang="en-GB" sz="1400" dirty="0"/>
              <a:t> data path is responsible for the movement and manipulation of data within the CPU. It consists of various components that allow data to flow between registers and perform arithmetic, logical, and control operations. The key components of the data path include:</a:t>
            </a:r>
            <a:endParaRPr sz="1400" dirty="0"/>
          </a:p>
          <a:p>
            <a:pPr marL="0" lvl="0" indent="0" algn="l" rtl="0">
              <a:spcBef>
                <a:spcPts val="1600"/>
              </a:spcBef>
              <a:spcAft>
                <a:spcPts val="0"/>
              </a:spcAft>
              <a:buNone/>
            </a:pPr>
            <a:r>
              <a:rPr lang="en-GB" sz="1400" dirty="0"/>
              <a:t>- Arithmetic Logic Unit (ALU): It performs arithmetic (addition, subtraction, multiplication, division) and logical (AND, OR, NOT) operations on data.</a:t>
            </a:r>
            <a:endParaRPr sz="1400" dirty="0"/>
          </a:p>
          <a:p>
            <a:pPr marL="0" lvl="0" indent="0" algn="l" rtl="0">
              <a:spcBef>
                <a:spcPts val="1600"/>
              </a:spcBef>
              <a:spcAft>
                <a:spcPts val="0"/>
              </a:spcAft>
              <a:buNone/>
            </a:pPr>
            <a:r>
              <a:rPr lang="en-GB" sz="1400" dirty="0"/>
              <a:t>- Multiplexer (MUX): It selects one of multiple inputs and routes it to an output based on control signals.</a:t>
            </a:r>
            <a:endParaRPr sz="1400" dirty="0"/>
          </a:p>
          <a:p>
            <a:pPr marL="0" lvl="0" indent="0" algn="l" rtl="0">
              <a:spcBef>
                <a:spcPts val="1600"/>
              </a:spcBef>
              <a:spcAft>
                <a:spcPts val="1600"/>
              </a:spcAft>
              <a:buNone/>
            </a:pPr>
            <a:endParaRPr sz="1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8"/>
          <p:cNvSpPr txBox="1">
            <a:spLocks noGrp="1"/>
          </p:cNvSpPr>
          <p:nvPr>
            <p:ph type="body" idx="1"/>
          </p:nvPr>
        </p:nvSpPr>
        <p:spPr>
          <a:xfrm>
            <a:off x="1052550" y="80850"/>
            <a:ext cx="7038900" cy="498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 Data Bus: It is a set of wires that carry data between different components of the CPU, such as registers, ALU, and memory.</a:t>
            </a:r>
            <a:endParaRPr/>
          </a:p>
          <a:p>
            <a:pPr marL="0" lvl="0" indent="0" algn="l" rtl="0">
              <a:spcBef>
                <a:spcPts val="1600"/>
              </a:spcBef>
              <a:spcAft>
                <a:spcPts val="0"/>
              </a:spcAft>
              <a:buNone/>
            </a:pPr>
            <a:r>
              <a:rPr lang="en-GB"/>
              <a:t>- Control Bus: It carries control signals that indicate the type of operation to be performed, such as read, write, or arithmetic instruction.</a:t>
            </a:r>
            <a:endParaRPr/>
          </a:p>
          <a:p>
            <a:pPr marL="0" lvl="0" indent="0" algn="l" rtl="0">
              <a:spcBef>
                <a:spcPts val="1600"/>
              </a:spcBef>
              <a:spcAft>
                <a:spcPts val="0"/>
              </a:spcAft>
              <a:buNone/>
            </a:pPr>
            <a:r>
              <a:rPr lang="en-GB"/>
              <a:t>The data path coordinates the flow of data and signals within the CPU, ensuring that instructions are executed correctly.</a:t>
            </a:r>
            <a:endParaRPr/>
          </a:p>
          <a:p>
            <a:pPr marL="0" lvl="0" indent="0" algn="l" rtl="0">
              <a:spcBef>
                <a:spcPts val="1600"/>
              </a:spcBef>
              <a:spcAft>
                <a:spcPts val="0"/>
              </a:spcAft>
              <a:buNone/>
            </a:pPr>
            <a:r>
              <a:rPr lang="en-GB"/>
              <a:t>3. Instruction Cycle: The instruction cycle, also known as the fetch-decode-execute cycle, is the basic sequence of operations performed by the CPU to execute instructions. It consists of the following steps</a:t>
            </a:r>
            <a:endParaRPr/>
          </a:p>
          <a:p>
            <a:pPr marL="0" lvl="0" indent="0" algn="l" rtl="0">
              <a:spcBef>
                <a:spcPts val="1600"/>
              </a:spcBef>
              <a:spcAft>
                <a:spcPts val="0"/>
              </a:spcAft>
              <a:buNone/>
            </a:pPr>
            <a:r>
              <a:rPr lang="en-GB"/>
              <a:t>- Fetch: The CPU fetches the next instruction from memory using the program counter (PC). The instruction is stored in the instruction register (IR).</a:t>
            </a:r>
            <a:endParaRPr/>
          </a:p>
          <a:p>
            <a:pPr marL="0" lvl="0" indent="0" algn="l" rtl="0">
              <a:spcBef>
                <a:spcPts val="1600"/>
              </a:spcBef>
              <a:spcAft>
                <a:spcPts val="0"/>
              </a:spcAft>
              <a:buNone/>
            </a:pPr>
            <a:r>
              <a:rPr lang="en-GB"/>
              <a:t>- Decode: The CPU decodes the instruction in the IR to determine the operation to be performed and the operands involved.</a:t>
            </a:r>
            <a:endParaRPr/>
          </a:p>
          <a:p>
            <a:pPr marL="0" lvl="0" indent="0" algn="l" rtl="0">
              <a:spcBef>
                <a:spcPts val="1600"/>
              </a:spcBef>
              <a:spcAft>
                <a:spcPts val="0"/>
              </a:spcAft>
              <a:buNone/>
            </a:pPr>
            <a:r>
              <a:rPr lang="en-GB"/>
              <a:t>- Execute: The CPU performs the operation specified by the instruction, which may involve accessing data from registers or memory, performing arithmetic or logical operations in the ALU, and storing results back to registers or memory.</a:t>
            </a:r>
            <a:endParaRPr/>
          </a:p>
          <a:p>
            <a:pPr marL="0" lvl="0" indent="0" algn="l" rtl="0">
              <a:spcBef>
                <a:spcPts val="1600"/>
              </a:spcBef>
              <a:spcAft>
                <a:spcPts val="16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9"/>
          <p:cNvSpPr txBox="1">
            <a:spLocks noGrp="1"/>
          </p:cNvSpPr>
          <p:nvPr>
            <p:ph type="body" idx="1"/>
          </p:nvPr>
        </p:nvSpPr>
        <p:spPr>
          <a:xfrm>
            <a:off x="1052550" y="122400"/>
            <a:ext cx="7038900" cy="489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 Update: The CPU updates the program counter (PC) to point to the next instruction to be fetched The instruction cycle repeats continuously, allowing the CPU to fetch, decode, and execute instructions in sequence</a:t>
            </a:r>
            <a:endParaRPr/>
          </a:p>
          <a:p>
            <a:pPr marL="0" lvl="0" indent="0" algn="l" rtl="0">
              <a:spcBef>
                <a:spcPts val="1600"/>
              </a:spcBef>
              <a:spcAft>
                <a:spcPts val="0"/>
              </a:spcAft>
              <a:buNone/>
            </a:pPr>
            <a:r>
              <a:rPr lang="en-GB"/>
              <a:t>4. Control Unit:</a:t>
            </a:r>
            <a:endParaRPr/>
          </a:p>
          <a:p>
            <a:pPr marL="0" lvl="0" indent="0" algn="l" rtl="0">
              <a:spcBef>
                <a:spcPts val="1600"/>
              </a:spcBef>
              <a:spcAft>
                <a:spcPts val="0"/>
              </a:spcAft>
              <a:buNone/>
            </a:pPr>
            <a:r>
              <a:rPr lang="en-GB"/>
              <a:t>The control unit is responsible for coordinating the activities of the CPU. It generates control signals that direct the flow of data and instructions within the CPU and between the CPU and other components, such as memory and I/O devices. Key functions of the control unit include:</a:t>
            </a:r>
            <a:endParaRPr/>
          </a:p>
          <a:p>
            <a:pPr marL="0" lvl="0" indent="0" algn="l" rtl="0">
              <a:spcBef>
                <a:spcPts val="1600"/>
              </a:spcBef>
              <a:spcAft>
                <a:spcPts val="0"/>
              </a:spcAft>
              <a:buNone/>
            </a:pPr>
            <a:r>
              <a:rPr lang="en-GB"/>
              <a:t>- Instruction Decoding: It interprets the instructions fetched from memory and generates control signals to execute the corresponding operations.</a:t>
            </a:r>
            <a:endParaRPr/>
          </a:p>
          <a:p>
            <a:pPr marL="0" lvl="0" indent="0" algn="l" rtl="0">
              <a:spcBef>
                <a:spcPts val="1600"/>
              </a:spcBef>
              <a:spcAft>
                <a:spcPts val="0"/>
              </a:spcAft>
              <a:buNone/>
            </a:pPr>
            <a:r>
              <a:rPr lang="en-GB"/>
              <a:t>- Timing and Synchronization: It generates timing signals to coordinate the activities of different components within the CPU and ensure proper sequencing of operations.</a:t>
            </a:r>
            <a:endParaRPr/>
          </a:p>
          <a:p>
            <a:pPr marL="0" lvl="0" indent="0" algn="l" rtl="0">
              <a:spcBef>
                <a:spcPts val="1600"/>
              </a:spcBef>
              <a:spcAft>
                <a:spcPts val="0"/>
              </a:spcAft>
              <a:buNone/>
            </a:pPr>
            <a:r>
              <a:rPr lang="en-GB"/>
              <a:t>- Control Signals: It generates control signals to enable/disable specific components (such as registers, ALU) and control the flow of data and instructions within the CPU.</a:t>
            </a:r>
            <a:endParaRPr/>
          </a:p>
          <a:p>
            <a:pPr marL="0" lvl="0" indent="0" algn="l" rtl="0">
              <a:spcBef>
                <a:spcPts val="1600"/>
              </a:spcBef>
              <a:spcAft>
                <a:spcPts val="0"/>
              </a:spcAft>
              <a:buNone/>
            </a:pPr>
            <a:r>
              <a:rPr lang="en-GB"/>
              <a:t>- Interrupt Handling: It manages interrupts, which are signals that temporarily suspend the execution of the current program to handle external events or prioritize certain tasks.</a:t>
            </a:r>
            <a:endParaRPr/>
          </a:p>
          <a:p>
            <a:pPr marL="0" lvl="0" indent="0" algn="l" rtl="0">
              <a:spcBef>
                <a:spcPts val="1600"/>
              </a:spcBef>
              <a:spcAft>
                <a:spcPts val="0"/>
              </a:spcAft>
              <a:buNone/>
            </a:pPr>
            <a:endParaRPr/>
          </a:p>
          <a:p>
            <a:pPr marL="0" lvl="0" indent="0" algn="l" rtl="0">
              <a:spcBef>
                <a:spcPts val="1600"/>
              </a:spcBef>
              <a:spcAft>
                <a:spcPts val="0"/>
              </a:spcAft>
              <a:buNone/>
            </a:pPr>
            <a:r>
              <a:rPr lang="en-GB"/>
              <a:t>The control unit plays a crucial role in ensuring the proper execution of instructions and the coordination of various CPU components.</a:t>
            </a:r>
            <a:endParaRPr/>
          </a:p>
          <a:p>
            <a:pPr marL="0" lvl="0" indent="0" algn="l" rtl="0">
              <a:spcBef>
                <a:spcPts val="1600"/>
              </a:spcBef>
              <a:spcAft>
                <a:spcPts val="0"/>
              </a:spcAft>
              <a:buNone/>
            </a:pPr>
            <a:endParaRPr/>
          </a:p>
          <a:p>
            <a:pPr marL="0" lvl="0" indent="0" algn="l" rtl="0">
              <a:spcBef>
                <a:spcPts val="1600"/>
              </a:spcBef>
              <a:spcAft>
                <a:spcPts val="1600"/>
              </a:spcAft>
              <a:buNone/>
            </a:pPr>
            <a:r>
              <a:rPr lang="en-GB"/>
              <a:t>Overall, the design of a CPU involves carefully integrating registers, data paths, instruction cycles, and control units to create an efficient and effective processing unit capable of executing instructions and performing computations in a computer system.</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0"/>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sp>
        <p:nvSpPr>
          <p:cNvPr id="305" name="Google Shape;305;p30"/>
          <p:cNvSpPr txBox="1">
            <a:spLocks noGrp="1"/>
          </p:cNvSpPr>
          <p:nvPr>
            <p:ph type="body" idx="1"/>
          </p:nvPr>
        </p:nvSpPr>
        <p:spPr>
          <a:xfrm>
            <a:off x="645300" y="2644025"/>
            <a:ext cx="3063300" cy="97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latin typeface="Arial"/>
                <a:ea typeface="Arial"/>
                <a:cs typeface="Arial"/>
                <a:sym typeface="Arial"/>
              </a:rPr>
              <a:t>This was a group discussion on 13th January 2024 and thank you for the attention</a:t>
            </a:r>
            <a:endParaRPr/>
          </a:p>
        </p:txBody>
      </p:sp>
      <p:grpSp>
        <p:nvGrpSpPr>
          <p:cNvPr id="306" name="Google Shape;306;p30"/>
          <p:cNvGrpSpPr/>
          <p:nvPr/>
        </p:nvGrpSpPr>
        <p:grpSpPr>
          <a:xfrm>
            <a:off x="4066820" y="1553491"/>
            <a:ext cx="3159984" cy="2439109"/>
            <a:chOff x="3553042" y="1657806"/>
            <a:chExt cx="3461100" cy="2671532"/>
          </a:xfrm>
        </p:grpSpPr>
        <p:sp>
          <p:nvSpPr>
            <p:cNvPr id="307" name="Google Shape;307;p30"/>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5" name="Google Shape;315;p30"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16" name="Google Shape;316;p30"/>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30"/>
          <p:cNvGrpSpPr/>
          <p:nvPr/>
        </p:nvGrpSpPr>
        <p:grpSpPr>
          <a:xfrm>
            <a:off x="6762480" y="2546254"/>
            <a:ext cx="1024386" cy="1522884"/>
            <a:chOff x="6505573" y="2745170"/>
            <a:chExt cx="1122000" cy="1668000"/>
          </a:xfrm>
        </p:grpSpPr>
        <p:sp>
          <p:nvSpPr>
            <p:cNvPr id="318" name="Google Shape;318;p30"/>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0"/>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2" name="Google Shape;322;p30"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23" name="Google Shape;323;p30"/>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30"/>
          <p:cNvGrpSpPr/>
          <p:nvPr/>
        </p:nvGrpSpPr>
        <p:grpSpPr>
          <a:xfrm>
            <a:off x="6405845" y="3121897"/>
            <a:ext cx="520684" cy="1036470"/>
            <a:chOff x="9543736" y="4486132"/>
            <a:chExt cx="570300" cy="1135235"/>
          </a:xfrm>
        </p:grpSpPr>
        <p:sp>
          <p:nvSpPr>
            <p:cNvPr id="325" name="Google Shape;325;p30"/>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9" name="Google Shape;329;p30"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30" name="Google Shape;330;p30"/>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 name="Google Shape;331;p30"/>
          <p:cNvGrpSpPr/>
          <p:nvPr/>
        </p:nvGrpSpPr>
        <p:grpSpPr>
          <a:xfrm>
            <a:off x="7564804" y="3443361"/>
            <a:ext cx="455496" cy="692277"/>
            <a:chOff x="7384375" y="3728000"/>
            <a:chExt cx="498900" cy="758244"/>
          </a:xfrm>
        </p:grpSpPr>
        <p:sp>
          <p:nvSpPr>
            <p:cNvPr id="332" name="Google Shape;332;p30"/>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30"/>
          <p:cNvGrpSpPr/>
          <p:nvPr/>
        </p:nvGrpSpPr>
        <p:grpSpPr>
          <a:xfrm>
            <a:off x="7564836" y="3561758"/>
            <a:ext cx="478081" cy="462776"/>
            <a:chOff x="7384385" y="3857442"/>
            <a:chExt cx="523637" cy="506874"/>
          </a:xfrm>
        </p:grpSpPr>
        <p:sp>
          <p:nvSpPr>
            <p:cNvPr id="337" name="Google Shape;337;p30"/>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 name="Google Shape;338;p30"/>
            <p:cNvGrpSpPr/>
            <p:nvPr/>
          </p:nvGrpSpPr>
          <p:grpSpPr>
            <a:xfrm>
              <a:off x="7384385" y="3857442"/>
              <a:ext cx="523637" cy="498900"/>
              <a:chOff x="7384385" y="3857442"/>
              <a:chExt cx="523637" cy="498900"/>
            </a:xfrm>
          </p:grpSpPr>
          <p:sp>
            <p:nvSpPr>
              <p:cNvPr id="339" name="Google Shape;339;p30"/>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41" name="Google Shape;341;p30"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42" name="Google Shape;342;p30"/>
          <p:cNvGrpSpPr/>
          <p:nvPr/>
        </p:nvGrpSpPr>
        <p:grpSpPr>
          <a:xfrm>
            <a:off x="8110843" y="3443361"/>
            <a:ext cx="435785" cy="692277"/>
            <a:chOff x="7982421" y="3727763"/>
            <a:chExt cx="477311" cy="758244"/>
          </a:xfrm>
        </p:grpSpPr>
        <p:sp>
          <p:nvSpPr>
            <p:cNvPr id="343" name="Google Shape;343;p30"/>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0"/>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0"/>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0"/>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0"/>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0"/>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0"/>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0"/>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51" name="Google Shape;351;p30"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MEMBERS</a:t>
            </a:r>
            <a:endParaRPr dirty="0"/>
          </a:p>
        </p:txBody>
      </p:sp>
      <p:sp>
        <p:nvSpPr>
          <p:cNvPr id="235" name="Google Shape;235;p18"/>
          <p:cNvSpPr txBox="1">
            <a:spLocks noGrp="1"/>
          </p:cNvSpPr>
          <p:nvPr>
            <p:ph type="body" idx="1"/>
          </p:nvPr>
        </p:nvSpPr>
        <p:spPr>
          <a:xfrm>
            <a:off x="1297500" y="1116150"/>
            <a:ext cx="7038900" cy="2911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AutoNum type="arabicPeriod"/>
            </a:pPr>
            <a:r>
              <a:rPr lang="en-GB" dirty="0"/>
              <a:t>NIYIBIZI </a:t>
            </a:r>
            <a:r>
              <a:rPr lang="en-GB" dirty="0" err="1"/>
              <a:t>Elysee</a:t>
            </a:r>
            <a:r>
              <a:rPr lang="en-GB" dirty="0"/>
              <a:t>                                                            2305000921</a:t>
            </a:r>
            <a:endParaRPr dirty="0"/>
          </a:p>
          <a:p>
            <a:pPr marL="457200" lvl="0" indent="-311150" algn="l" rtl="0">
              <a:spcBef>
                <a:spcPts val="0"/>
              </a:spcBef>
              <a:spcAft>
                <a:spcPts val="0"/>
              </a:spcAft>
              <a:buSzPts val="1300"/>
              <a:buAutoNum type="arabicPeriod"/>
            </a:pPr>
            <a:r>
              <a:rPr lang="en-GB" dirty="0"/>
              <a:t>BAHATI Yves                                                               2305000895</a:t>
            </a:r>
            <a:endParaRPr dirty="0"/>
          </a:p>
          <a:p>
            <a:pPr marL="457200" lvl="0" indent="-311150" algn="l" rtl="0">
              <a:spcBef>
                <a:spcPts val="0"/>
              </a:spcBef>
              <a:spcAft>
                <a:spcPts val="0"/>
              </a:spcAft>
              <a:buSzPts val="1300"/>
              <a:buAutoNum type="arabicPeriod"/>
            </a:pPr>
            <a:r>
              <a:rPr lang="en-GB" dirty="0"/>
              <a:t>UWEMERIMANA Clement                                         2305001412</a:t>
            </a:r>
            <a:endParaRPr dirty="0"/>
          </a:p>
          <a:p>
            <a:pPr marL="457200" lvl="0" indent="-311150" algn="l" rtl="0">
              <a:spcBef>
                <a:spcPts val="0"/>
              </a:spcBef>
              <a:spcAft>
                <a:spcPts val="0"/>
              </a:spcAft>
              <a:buSzPts val="1300"/>
              <a:buAutoNum type="arabicPeriod"/>
            </a:pPr>
            <a:r>
              <a:rPr lang="en-GB" dirty="0"/>
              <a:t>GISANURA Alain                                                          2309001044</a:t>
            </a:r>
            <a:endParaRPr dirty="0"/>
          </a:p>
          <a:p>
            <a:pPr marL="457200" lvl="0" indent="-311150" algn="l" rtl="0">
              <a:spcBef>
                <a:spcPts val="0"/>
              </a:spcBef>
              <a:spcAft>
                <a:spcPts val="0"/>
              </a:spcAft>
              <a:buSzPts val="1300"/>
              <a:buAutoNum type="arabicPeriod"/>
            </a:pPr>
            <a:r>
              <a:rPr lang="en-GB" dirty="0"/>
              <a:t>IRADUKUNDA Emmanuel                                          2305000841</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1" name="Google Shape;241;p19"/>
          <p:cNvSpPr txBox="1">
            <a:spLocks noGrp="1"/>
          </p:cNvSpPr>
          <p:nvPr>
            <p:ph type="body" idx="1"/>
          </p:nvPr>
        </p:nvSpPr>
        <p:spPr>
          <a:xfrm>
            <a:off x="1633350" y="1042536"/>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50" dirty="0">
                <a:highlight>
                  <a:schemeClr val="dk1"/>
                </a:highlight>
                <a:latin typeface="Roboto"/>
                <a:ea typeface="Roboto"/>
                <a:cs typeface="Roboto"/>
                <a:sym typeface="Roboto"/>
              </a:rPr>
              <a:t>Computer assembly language plays a fundamental role in interacting with computer peripherals, which are devices connected to a computer system for input and output operations. Here's how assembly language deals with computer peripherals:</a:t>
            </a:r>
            <a:endParaRPr sz="1350" dirty="0">
              <a:highlight>
                <a:schemeClr val="dk1"/>
              </a:highlight>
              <a:latin typeface="Roboto"/>
              <a:ea typeface="Roboto"/>
              <a:cs typeface="Roboto"/>
              <a:sym typeface="Roboto"/>
            </a:endParaRPr>
          </a:p>
          <a:p>
            <a:pPr marL="0" lvl="0" indent="0" algn="l" rtl="0">
              <a:spcBef>
                <a:spcPts val="1600"/>
              </a:spcBef>
              <a:spcAft>
                <a:spcPts val="0"/>
              </a:spcAft>
              <a:buNone/>
            </a:pPr>
            <a:r>
              <a:rPr lang="en-GB" sz="1350" dirty="0">
                <a:highlight>
                  <a:schemeClr val="dk1"/>
                </a:highlight>
                <a:latin typeface="Roboto"/>
                <a:ea typeface="Roboto"/>
                <a:cs typeface="Roboto"/>
                <a:sym typeface="Roboto"/>
              </a:rPr>
              <a:t>1. Direct Hardware Access: Assembly language provides a low-level interface to directly access and control computer peripherals. Each peripheral has specific memory-mapped registers or I/O ports associated with it. Assembly language instructions can read from or write to these memory locations, enabling direct communication with the peripheral hardware.</a:t>
            </a:r>
            <a:endParaRPr sz="1350" dirty="0">
              <a:highlight>
                <a:schemeClr val="dk1"/>
              </a:highlight>
              <a:latin typeface="Roboto"/>
              <a:ea typeface="Roboto"/>
              <a:cs typeface="Roboto"/>
              <a:sym typeface="Roboto"/>
            </a:endParaRPr>
          </a:p>
          <a:p>
            <a:pPr marL="0" lvl="0" indent="0" algn="l" rtl="0">
              <a:spcBef>
                <a:spcPts val="1600"/>
              </a:spcBef>
              <a:spcAft>
                <a:spcPts val="1600"/>
              </a:spcAft>
              <a:buNone/>
            </a:pPr>
            <a:r>
              <a:rPr lang="en-GB" sz="1350" dirty="0">
                <a:highlight>
                  <a:schemeClr val="dk1"/>
                </a:highlight>
                <a:latin typeface="Roboto"/>
                <a:ea typeface="Roboto"/>
                <a:cs typeface="Roboto"/>
                <a:sym typeface="Roboto"/>
              </a:rPr>
              <a:t>2. I/O Instructions: Assembly language includes specific instructions for input/output operations. These instructions allow programmers to transfer data between the processor and the peripherals. For example, input instructions can read data from devices like keyboards or mice, while output instructions can send data to devices like displays or printers.</a:t>
            </a:r>
            <a:endParaRPr sz="1350" dirty="0">
              <a:highlight>
                <a:schemeClr val="dk1"/>
              </a:highlight>
              <a:latin typeface="Roboto"/>
              <a:ea typeface="Roboto"/>
              <a:cs typeface="Roboto"/>
              <a:sym typeface="Roboto"/>
            </a:endParaRPr>
          </a:p>
        </p:txBody>
      </p:sp>
      <p:sp>
        <p:nvSpPr>
          <p:cNvPr id="5" name="TextBox 4">
            <a:extLst>
              <a:ext uri="{FF2B5EF4-FFF2-40B4-BE49-F238E27FC236}">
                <a16:creationId xmlns:a16="http://schemas.microsoft.com/office/drawing/2014/main" id="{974AE562-5421-737B-D1DC-5B08ECC8E0F9}"/>
              </a:ext>
            </a:extLst>
          </p:cNvPr>
          <p:cNvSpPr txBox="1"/>
          <p:nvPr/>
        </p:nvSpPr>
        <p:spPr>
          <a:xfrm>
            <a:off x="2286000" y="211539"/>
            <a:ext cx="4572000" cy="830997"/>
          </a:xfrm>
          <a:prstGeom prst="rect">
            <a:avLst/>
          </a:prstGeom>
          <a:noFill/>
        </p:spPr>
        <p:txBody>
          <a:bodyPr wrap="square">
            <a:spAutoFit/>
          </a:bodyPr>
          <a:lstStyle/>
          <a:p>
            <a:pPr algn="ctr"/>
            <a:r>
              <a:rPr lang="en-US" sz="1600" b="1" i="0" dirty="0">
                <a:solidFill>
                  <a:schemeClr val="accent1">
                    <a:lumMod val="40000"/>
                    <a:lumOff val="60000"/>
                  </a:schemeClr>
                </a:solidFill>
                <a:effectLst/>
                <a:latin typeface="-apple-system"/>
              </a:rPr>
              <a:t>Discuss role of computer assembly language and how it deals with computer peripherals (input/output devices)</a:t>
            </a:r>
            <a:endParaRPr lang="en-US" sz="1600" b="1" dirty="0">
              <a:solidFill>
                <a:schemeClr val="accent1">
                  <a:lumMod val="40000"/>
                  <a:lumOff val="60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7" name="Google Shape;247;p20"/>
          <p:cNvSpPr txBox="1">
            <a:spLocks noGrp="1"/>
          </p:cNvSpPr>
          <p:nvPr>
            <p:ph type="body" idx="1"/>
          </p:nvPr>
        </p:nvSpPr>
        <p:spPr>
          <a:xfrm>
            <a:off x="1041516" y="186878"/>
            <a:ext cx="7538700" cy="8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50" dirty="0">
                <a:highlight>
                  <a:schemeClr val="dk1"/>
                </a:highlight>
                <a:latin typeface="Roboto"/>
                <a:ea typeface="Roboto"/>
                <a:cs typeface="Roboto"/>
                <a:sym typeface="Roboto"/>
              </a:rPr>
              <a:t>Interrupt Handling: Computer peripherals often generate interrupts to asynchronously notify the processor of events or data availability. Assembly language provides mechanisms to handle interrupts efficiently. Interrupt service routines (ISRs) written in assembly language can respond to peripheral-generated interrupts promptly, allowing for timely processing of data or events from the peripherals.</a:t>
            </a:r>
            <a:endParaRPr sz="1550" dirty="0">
              <a:highlight>
                <a:schemeClr val="dk1"/>
              </a:highlight>
              <a:latin typeface="Roboto"/>
              <a:ea typeface="Roboto"/>
              <a:cs typeface="Roboto"/>
              <a:sym typeface="Roboto"/>
            </a:endParaRPr>
          </a:p>
          <a:p>
            <a:pPr marL="0" lvl="0" indent="0" algn="l" rtl="0">
              <a:spcBef>
                <a:spcPts val="1600"/>
              </a:spcBef>
              <a:spcAft>
                <a:spcPts val="0"/>
              </a:spcAft>
              <a:buNone/>
            </a:pPr>
            <a:r>
              <a:rPr lang="en-GB" sz="1550" dirty="0">
                <a:highlight>
                  <a:schemeClr val="dk1"/>
                </a:highlight>
                <a:latin typeface="Roboto"/>
                <a:ea typeface="Roboto"/>
                <a:cs typeface="Roboto"/>
                <a:sym typeface="Roboto"/>
              </a:rPr>
              <a:t>Bus Protocols: Assembly language programming may be required to work with specific bus protocols used by peripherals. For example, assembly language instructions may be necessary to control the timing and synchronization required by protocols like SPI (Serial Peripheral Interface) or I2C (Inter-Integrated Circuit) when communicating with external devices.</a:t>
            </a:r>
            <a:endParaRPr sz="1550" dirty="0">
              <a:highlight>
                <a:schemeClr val="dk1"/>
              </a:highlight>
              <a:latin typeface="Roboto"/>
              <a:ea typeface="Roboto"/>
              <a:cs typeface="Roboto"/>
              <a:sym typeface="Roboto"/>
            </a:endParaRPr>
          </a:p>
          <a:p>
            <a:pPr marL="0" lvl="0" indent="0" algn="l" rtl="0">
              <a:spcBef>
                <a:spcPts val="1600"/>
              </a:spcBef>
              <a:spcAft>
                <a:spcPts val="0"/>
              </a:spcAft>
              <a:buNone/>
            </a:pPr>
            <a:r>
              <a:rPr lang="en-GB" sz="1550" dirty="0">
                <a:highlight>
                  <a:schemeClr val="dk1"/>
                </a:highlight>
                <a:latin typeface="Roboto"/>
                <a:ea typeface="Roboto"/>
                <a:cs typeface="Roboto"/>
                <a:sym typeface="Roboto"/>
              </a:rPr>
              <a:t>Portability: Assembly language instructions dealing with peripherals are often hardware-specific. Different processors and architectures have their own assembly languages and instruction sets. Therefore, when working with peripherals, programmers need to be mindful of the specific assembly language instructions supported by the target hardware.</a:t>
            </a:r>
            <a:endParaRPr sz="1550" dirty="0">
              <a:highlight>
                <a:schemeClr val="dk1"/>
              </a:highlight>
              <a:latin typeface="Roboto"/>
              <a:ea typeface="Roboto"/>
              <a:cs typeface="Roboto"/>
              <a:sym typeface="Roboto"/>
            </a:endParaRPr>
          </a:p>
          <a:p>
            <a:pPr marL="0" lvl="0" indent="0" algn="l" rtl="0">
              <a:spcBef>
                <a:spcPts val="1600"/>
              </a:spcBef>
              <a:spcAft>
                <a:spcPts val="1600"/>
              </a:spcAft>
              <a:buNone/>
            </a:pPr>
            <a:r>
              <a:rPr lang="en-GB" sz="1550" dirty="0">
                <a:solidFill>
                  <a:srgbClr val="000000"/>
                </a:solidFill>
                <a:highlight>
                  <a:srgbClr val="F7F7F7"/>
                </a:highlight>
                <a:latin typeface="Roboto"/>
                <a:ea typeface="Roboto"/>
                <a:cs typeface="Roboto"/>
                <a:sym typeface="Roboto"/>
              </a:rPr>
              <a:t>Overall, assembly language acts as a bridge between high-level programming languages and computer peripherals. It enables direct control, efficient communication, and customization of input/output devices, allowing programmers to harness the full capabilities of the hardware and build software that effectively utilizes the peripherals' functionality.</a:t>
            </a:r>
            <a:endParaRPr sz="1550" dirty="0">
              <a:solidFill>
                <a:srgbClr val="000000"/>
              </a:solidFill>
              <a:highlight>
                <a:srgbClr val="F7F7F7"/>
              </a:highlight>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457200" lvl="0" indent="-314325" algn="ctr" rtl="0">
              <a:lnSpc>
                <a:spcPct val="115000"/>
              </a:lnSpc>
              <a:spcBef>
                <a:spcPts val="0"/>
              </a:spcBef>
              <a:spcAft>
                <a:spcPts val="0"/>
              </a:spcAft>
              <a:buClr>
                <a:srgbClr val="FFFFFF"/>
              </a:buClr>
              <a:buSzPts val="1350"/>
              <a:buFont typeface="Roboto"/>
              <a:buAutoNum type="arabicPeriod" startAt="2"/>
            </a:pPr>
            <a:r>
              <a:rPr lang="en-GB" sz="1350" b="1" dirty="0">
                <a:solidFill>
                  <a:schemeClr val="accent1">
                    <a:lumMod val="40000"/>
                    <a:lumOff val="60000"/>
                  </a:schemeClr>
                </a:solidFill>
                <a:latin typeface="Roboto"/>
                <a:ea typeface="Roboto"/>
                <a:cs typeface="Roboto"/>
                <a:sym typeface="Roboto"/>
              </a:rPr>
              <a:t>How is assembly language different from machine language</a:t>
            </a:r>
            <a:endParaRPr b="1" dirty="0">
              <a:solidFill>
                <a:schemeClr val="accent1">
                  <a:lumMod val="40000"/>
                  <a:lumOff val="60000"/>
                </a:schemeClr>
              </a:solidFill>
            </a:endParaRPr>
          </a:p>
        </p:txBody>
      </p:sp>
      <p:sp>
        <p:nvSpPr>
          <p:cNvPr id="253" name="Google Shape;253;p21"/>
          <p:cNvSpPr txBox="1">
            <a:spLocks noGrp="1"/>
          </p:cNvSpPr>
          <p:nvPr>
            <p:ph type="body" idx="1"/>
          </p:nvPr>
        </p:nvSpPr>
        <p:spPr>
          <a:xfrm>
            <a:off x="848700" y="1126782"/>
            <a:ext cx="74466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50" dirty="0">
                <a:highlight>
                  <a:schemeClr val="dk1"/>
                </a:highlight>
                <a:latin typeface="Roboto"/>
                <a:ea typeface="Roboto"/>
                <a:cs typeface="Roboto"/>
                <a:sym typeface="Roboto"/>
              </a:rPr>
              <a:t>Assembly language and machine language are both low-level programming languages used in computer systems, but they differ in several key aspects:</a:t>
            </a:r>
            <a:endParaRPr sz="1350" dirty="0">
              <a:highlight>
                <a:schemeClr val="dk1"/>
              </a:highlight>
              <a:latin typeface="Roboto"/>
              <a:ea typeface="Roboto"/>
              <a:cs typeface="Roboto"/>
              <a:sym typeface="Roboto"/>
            </a:endParaRPr>
          </a:p>
          <a:p>
            <a:pPr marL="457200" lvl="0" indent="-314325" algn="l" rtl="0">
              <a:spcBef>
                <a:spcPts val="0"/>
              </a:spcBef>
              <a:spcAft>
                <a:spcPts val="0"/>
              </a:spcAft>
              <a:buClr>
                <a:schemeClr val="lt1"/>
              </a:buClr>
              <a:buSzPts val="1350"/>
              <a:buFont typeface="Roboto"/>
              <a:buAutoNum type="arabicPeriod"/>
            </a:pPr>
            <a:r>
              <a:rPr lang="en-GB" sz="1350" dirty="0">
                <a:highlight>
                  <a:schemeClr val="dk1"/>
                </a:highlight>
                <a:latin typeface="Roboto"/>
                <a:ea typeface="Roboto"/>
                <a:cs typeface="Roboto"/>
                <a:sym typeface="Roboto"/>
              </a:rPr>
              <a:t>Representation: Machine language is the lowest level of programming language and consists of binary code, represented by sequences of 0s and 1s. Each instruction and data item in machine language is represented by a specific bit pattern that directly corresponds to the electrical signals understood by the computer's hardware.</a:t>
            </a:r>
            <a:endParaRPr sz="1350" dirty="0">
              <a:highlight>
                <a:schemeClr val="dk1"/>
              </a:highlight>
              <a:latin typeface="Roboto"/>
              <a:ea typeface="Roboto"/>
              <a:cs typeface="Roboto"/>
              <a:sym typeface="Roboto"/>
            </a:endParaRPr>
          </a:p>
          <a:p>
            <a:pPr marL="0" lvl="0" indent="0" algn="l" rtl="0">
              <a:spcBef>
                <a:spcPts val="0"/>
              </a:spcBef>
              <a:spcAft>
                <a:spcPts val="0"/>
              </a:spcAft>
              <a:buNone/>
            </a:pPr>
            <a:endParaRPr sz="1350" dirty="0">
              <a:highlight>
                <a:schemeClr val="dk1"/>
              </a:highlight>
              <a:latin typeface="Roboto"/>
              <a:ea typeface="Roboto"/>
              <a:cs typeface="Roboto"/>
              <a:sym typeface="Roboto"/>
            </a:endParaRPr>
          </a:p>
          <a:p>
            <a:pPr marL="457200" lvl="0" indent="-314325" algn="l" rtl="0">
              <a:spcBef>
                <a:spcPts val="0"/>
              </a:spcBef>
              <a:spcAft>
                <a:spcPts val="0"/>
              </a:spcAft>
              <a:buClr>
                <a:schemeClr val="lt1"/>
              </a:buClr>
              <a:buSzPts val="1350"/>
              <a:buFont typeface="Roboto"/>
              <a:buAutoNum type="arabicPeriod" startAt="2"/>
            </a:pPr>
            <a:r>
              <a:rPr lang="en-GB" sz="1350" dirty="0">
                <a:highlight>
                  <a:schemeClr val="dk1"/>
                </a:highlight>
                <a:latin typeface="Roboto"/>
                <a:ea typeface="Roboto"/>
                <a:cs typeface="Roboto"/>
                <a:sym typeface="Roboto"/>
              </a:rPr>
              <a:t>Abstraction: Machine language is specific to the hardware architecture of a particular computer system. Each instruction in machine language has a direct correspondence to a specific operation performed by the computer's processor. It provides no abstractions or higher-level constructs, making it highly dependent on the underlying hardware.</a:t>
            </a:r>
            <a:endParaRPr sz="1350" dirty="0">
              <a:highlight>
                <a:schemeClr val="dk1"/>
              </a:highlight>
              <a:latin typeface="Roboto"/>
              <a:ea typeface="Roboto"/>
              <a:cs typeface="Roboto"/>
              <a:sym typeface="Roboto"/>
            </a:endParaRPr>
          </a:p>
          <a:p>
            <a:pPr marL="0" lvl="0" indent="0" algn="l" rtl="0">
              <a:spcBef>
                <a:spcPts val="0"/>
              </a:spcBef>
              <a:spcAft>
                <a:spcPts val="0"/>
              </a:spcAft>
              <a:buNone/>
            </a:pPr>
            <a:endParaRPr sz="1350" dirty="0">
              <a:highlight>
                <a:schemeClr val="dk1"/>
              </a:highlight>
              <a:latin typeface="Roboto"/>
              <a:ea typeface="Roboto"/>
              <a:cs typeface="Roboto"/>
              <a:sym typeface="Roboto"/>
            </a:endParaRPr>
          </a:p>
          <a:p>
            <a:pPr marL="457200" lvl="0" indent="-314325" algn="l" rtl="0">
              <a:spcBef>
                <a:spcPts val="0"/>
              </a:spcBef>
              <a:spcAft>
                <a:spcPts val="0"/>
              </a:spcAft>
              <a:buClr>
                <a:schemeClr val="lt1"/>
              </a:buClr>
              <a:buSzPts val="1350"/>
              <a:buFont typeface="Roboto"/>
              <a:buAutoNum type="arabicPeriod" startAt="3"/>
            </a:pPr>
            <a:r>
              <a:rPr lang="en-GB" sz="1350" dirty="0">
                <a:highlight>
                  <a:schemeClr val="dk1"/>
                </a:highlight>
                <a:latin typeface="Roboto"/>
                <a:ea typeface="Roboto"/>
                <a:cs typeface="Roboto"/>
                <a:sym typeface="Roboto"/>
              </a:rPr>
              <a:t>Readability and Writability: Machine language is extremely difficult to read and write directly by humans. It consists of binary digits, making it challenging to understand and prone to human error. Programming directly in machine language is highly tedious and error-prone.</a:t>
            </a:r>
            <a:endParaRPr sz="1350" dirty="0">
              <a:highlight>
                <a:schemeClr val="dk1"/>
              </a:highlight>
              <a:latin typeface="Roboto"/>
              <a:ea typeface="Roboto"/>
              <a:cs typeface="Roboto"/>
              <a:sym typeface="Roboto"/>
            </a:endParaRPr>
          </a:p>
          <a:p>
            <a:pPr marL="0" lvl="0" indent="0" algn="l" rtl="0">
              <a:spcBef>
                <a:spcPts val="0"/>
              </a:spcBef>
              <a:spcAft>
                <a:spcPts val="0"/>
              </a:spcAft>
              <a:buNone/>
            </a:pPr>
            <a:endParaRPr sz="1350" dirty="0">
              <a:solidFill>
                <a:srgbClr val="000000"/>
              </a:solidFill>
              <a:highlight>
                <a:srgbClr val="F7F7F7"/>
              </a:highlight>
              <a:latin typeface="Roboto"/>
              <a:ea typeface="Roboto"/>
              <a:cs typeface="Roboto"/>
              <a:sym typeface="Roboto"/>
            </a:endParaRPr>
          </a:p>
          <a:p>
            <a:pPr marL="0" lvl="0" indent="0" algn="l" rtl="0">
              <a:spcBef>
                <a:spcPts val="0"/>
              </a:spcBef>
              <a:spcAft>
                <a:spcPts val="0"/>
              </a:spcAft>
              <a:buNone/>
            </a:pPr>
            <a:endParaRPr sz="1350" dirty="0">
              <a:solidFill>
                <a:srgbClr val="000000"/>
              </a:solidFill>
              <a:highlight>
                <a:srgbClr val="F7F7F7"/>
              </a:highlight>
              <a:latin typeface="Roboto"/>
              <a:ea typeface="Roboto"/>
              <a:cs typeface="Roboto"/>
              <a:sym typeface="Roboto"/>
            </a:endParaRPr>
          </a:p>
          <a:p>
            <a:pPr marL="0" lvl="0" indent="0" algn="l" rtl="0">
              <a:spcBef>
                <a:spcPts val="0"/>
              </a:spcBef>
              <a:spcAft>
                <a:spcPts val="160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title"/>
          </p:nvPr>
        </p:nvSpPr>
        <p:spPr>
          <a:xfrm>
            <a:off x="1052550" y="704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p22"/>
          <p:cNvSpPr txBox="1">
            <a:spLocks noGrp="1"/>
          </p:cNvSpPr>
          <p:nvPr>
            <p:ph type="body" idx="1"/>
          </p:nvPr>
        </p:nvSpPr>
        <p:spPr>
          <a:xfrm>
            <a:off x="858600" y="759275"/>
            <a:ext cx="7426800" cy="4046100"/>
          </a:xfrm>
          <a:prstGeom prst="rect">
            <a:avLst/>
          </a:prstGeom>
        </p:spPr>
        <p:txBody>
          <a:bodyPr spcFirstLastPara="1" wrap="square" lIns="91425" tIns="91425" rIns="91425" bIns="91425" anchor="t" anchorCtr="0">
            <a:noAutofit/>
          </a:bodyPr>
          <a:lstStyle/>
          <a:p>
            <a:pPr marL="457200" lvl="0" indent="-314325" algn="l" rtl="0">
              <a:spcBef>
                <a:spcPts val="0"/>
              </a:spcBef>
              <a:spcAft>
                <a:spcPts val="0"/>
              </a:spcAft>
              <a:buClr>
                <a:schemeClr val="lt1"/>
              </a:buClr>
              <a:buSzPts val="1350"/>
              <a:buFont typeface="Roboto"/>
              <a:buAutoNum type="arabicPeriod" startAt="4"/>
            </a:pPr>
            <a:r>
              <a:rPr lang="en-GB" sz="1350">
                <a:highlight>
                  <a:schemeClr val="dk1"/>
                </a:highlight>
                <a:latin typeface="Roboto"/>
                <a:ea typeface="Roboto"/>
                <a:cs typeface="Roboto"/>
                <a:sym typeface="Roboto"/>
              </a:rPr>
              <a:t>Translation: Machine language instructions are executed directly by the computer's hardware. Assembly language programs, on the other hand, need to be translated into machine language before they can be executed. This translation is performed by an assembler, which converts the assembly code into the corresponding machine code.</a:t>
            </a:r>
            <a:endParaRPr sz="1350">
              <a:highlight>
                <a:schemeClr val="dk1"/>
              </a:highlight>
              <a:latin typeface="Roboto"/>
              <a:ea typeface="Roboto"/>
              <a:cs typeface="Roboto"/>
              <a:sym typeface="Roboto"/>
            </a:endParaRPr>
          </a:p>
          <a:p>
            <a:pPr marL="457200" lvl="0" indent="0" algn="l" rtl="0">
              <a:spcBef>
                <a:spcPts val="0"/>
              </a:spcBef>
              <a:spcAft>
                <a:spcPts val="0"/>
              </a:spcAft>
              <a:buNone/>
            </a:pPr>
            <a:endParaRPr sz="1350">
              <a:highlight>
                <a:schemeClr val="dk1"/>
              </a:highlight>
              <a:latin typeface="Roboto"/>
              <a:ea typeface="Roboto"/>
              <a:cs typeface="Roboto"/>
              <a:sym typeface="Roboto"/>
            </a:endParaRPr>
          </a:p>
          <a:p>
            <a:pPr marL="457200" lvl="0" indent="-314325" algn="l" rtl="0">
              <a:spcBef>
                <a:spcPts val="0"/>
              </a:spcBef>
              <a:spcAft>
                <a:spcPts val="0"/>
              </a:spcAft>
              <a:buClr>
                <a:schemeClr val="lt1"/>
              </a:buClr>
              <a:buSzPts val="1350"/>
              <a:buFont typeface="Roboto"/>
              <a:buAutoNum type="arabicPeriod" startAt="4"/>
            </a:pPr>
            <a:r>
              <a:rPr lang="en-GB" sz="1350">
                <a:highlight>
                  <a:schemeClr val="dk1"/>
                </a:highlight>
                <a:latin typeface="Roboto"/>
                <a:ea typeface="Roboto"/>
                <a:cs typeface="Roboto"/>
                <a:sym typeface="Roboto"/>
              </a:rPr>
              <a:t>Portability: Machine language programs are specific to a particular computer architecture or processor. They cannot be directly executed on different hardware systems without modification.</a:t>
            </a:r>
            <a:endParaRPr sz="1350">
              <a:highlight>
                <a:schemeClr val="dk1"/>
              </a:highlight>
              <a:latin typeface="Roboto"/>
              <a:ea typeface="Roboto"/>
              <a:cs typeface="Roboto"/>
              <a:sym typeface="Roboto"/>
            </a:endParaRPr>
          </a:p>
          <a:p>
            <a:pPr marL="457200" lvl="0" indent="0" algn="l" rtl="0">
              <a:spcBef>
                <a:spcPts val="0"/>
              </a:spcBef>
              <a:spcAft>
                <a:spcPts val="0"/>
              </a:spcAft>
              <a:buNone/>
            </a:pPr>
            <a:endParaRPr sz="1350">
              <a:highlight>
                <a:schemeClr val="dk1"/>
              </a:highlight>
              <a:latin typeface="Roboto"/>
              <a:ea typeface="Roboto"/>
              <a:cs typeface="Roboto"/>
              <a:sym typeface="Roboto"/>
            </a:endParaRPr>
          </a:p>
          <a:p>
            <a:pPr marL="0" lvl="0" indent="0" algn="l" rtl="0">
              <a:spcBef>
                <a:spcPts val="0"/>
              </a:spcBef>
              <a:spcAft>
                <a:spcPts val="0"/>
              </a:spcAft>
              <a:buNone/>
            </a:pPr>
            <a:r>
              <a:rPr lang="en-GB" sz="1350">
                <a:highlight>
                  <a:schemeClr val="dk1"/>
                </a:highlight>
                <a:latin typeface="Roboto"/>
                <a:ea typeface="Roboto"/>
                <a:cs typeface="Roboto"/>
                <a:sym typeface="Roboto"/>
              </a:rPr>
              <a:t>In summary, assembly language provides a more readable and writable representation of machine language instructions, with mnemonic codes and symbolic names. It adds a level of abstraction while still closely reflecting the underlying hardware architecture. Machine language, on the other hand, consists of binary instructions directly understood by the hardware and lacks the human readability and writability of assembly language.</a:t>
            </a:r>
            <a:endParaRPr>
              <a:highlight>
                <a:schemeClr val="dk1"/>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457200" lvl="0" indent="-314325" algn="ctr" rtl="0">
              <a:lnSpc>
                <a:spcPct val="115000"/>
              </a:lnSpc>
              <a:spcBef>
                <a:spcPts val="0"/>
              </a:spcBef>
              <a:spcAft>
                <a:spcPts val="0"/>
              </a:spcAft>
              <a:buClr>
                <a:srgbClr val="FFFFFF"/>
              </a:buClr>
              <a:buSzPts val="1350"/>
              <a:buFont typeface="Roboto"/>
              <a:buAutoNum type="arabicPeriod" startAt="3"/>
            </a:pPr>
            <a:r>
              <a:rPr lang="en-GB" sz="1350" dirty="0">
                <a:solidFill>
                  <a:schemeClr val="accent1">
                    <a:lumMod val="40000"/>
                    <a:lumOff val="60000"/>
                  </a:schemeClr>
                </a:solidFill>
                <a:latin typeface="Roboto"/>
                <a:ea typeface="Roboto"/>
                <a:cs typeface="Roboto"/>
                <a:sym typeface="Roboto"/>
              </a:rPr>
              <a:t>Give a thorough discussion of Memory design and differentiate all types of memory available in a computer</a:t>
            </a:r>
            <a:endParaRPr sz="1350" dirty="0">
              <a:solidFill>
                <a:schemeClr val="accent1">
                  <a:lumMod val="40000"/>
                  <a:lumOff val="60000"/>
                </a:schemeClr>
              </a:solidFill>
              <a:latin typeface="Roboto"/>
              <a:ea typeface="Roboto"/>
              <a:cs typeface="Roboto"/>
              <a:sym typeface="Roboto"/>
            </a:endParaRPr>
          </a:p>
          <a:p>
            <a:pPr marL="0" lvl="0" indent="0" algn="l" rtl="0">
              <a:spcBef>
                <a:spcPts val="0"/>
              </a:spcBef>
              <a:spcAft>
                <a:spcPts val="0"/>
              </a:spcAft>
              <a:buNone/>
            </a:pPr>
            <a:endParaRPr dirty="0"/>
          </a:p>
        </p:txBody>
      </p:sp>
      <p:sp>
        <p:nvSpPr>
          <p:cNvPr id="265" name="Google Shape;265;p23"/>
          <p:cNvSpPr txBox="1">
            <a:spLocks noGrp="1"/>
          </p:cNvSpPr>
          <p:nvPr>
            <p:ph type="body" idx="1"/>
          </p:nvPr>
        </p:nvSpPr>
        <p:spPr>
          <a:xfrm>
            <a:off x="807600" y="1307850"/>
            <a:ext cx="7917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50" dirty="0">
                <a:highlight>
                  <a:schemeClr val="dk1"/>
                </a:highlight>
                <a:latin typeface="Roboto"/>
                <a:ea typeface="Roboto"/>
                <a:cs typeface="Roboto"/>
                <a:sym typeface="Roboto"/>
              </a:rPr>
              <a:t>Memory design in a computer system involves the organization and management of various types of memory to store and retrieve data. Different types of memory serve different purposes and vary in terms of their characteristics, capacity, speed, and cost. Here's a thorough discussion of the types of memory commonly found in a computer:</a:t>
            </a:r>
            <a:endParaRPr sz="1350" dirty="0">
              <a:highlight>
                <a:schemeClr val="dk1"/>
              </a:highlight>
              <a:latin typeface="Roboto"/>
              <a:ea typeface="Roboto"/>
              <a:cs typeface="Roboto"/>
              <a:sym typeface="Roboto"/>
            </a:endParaRPr>
          </a:p>
          <a:p>
            <a:pPr marL="0" lvl="0" indent="0" algn="l" rtl="0">
              <a:spcBef>
                <a:spcPts val="0"/>
              </a:spcBef>
              <a:spcAft>
                <a:spcPts val="0"/>
              </a:spcAft>
              <a:buNone/>
            </a:pPr>
            <a:endParaRPr sz="1350" dirty="0">
              <a:highlight>
                <a:schemeClr val="dk1"/>
              </a:highlight>
              <a:latin typeface="Roboto"/>
              <a:ea typeface="Roboto"/>
              <a:cs typeface="Roboto"/>
              <a:sym typeface="Roboto"/>
            </a:endParaRPr>
          </a:p>
          <a:p>
            <a:pPr marL="457200" lvl="0" indent="-314325" algn="l" rtl="0">
              <a:spcBef>
                <a:spcPts val="0"/>
              </a:spcBef>
              <a:spcAft>
                <a:spcPts val="0"/>
              </a:spcAft>
              <a:buClr>
                <a:schemeClr val="lt1"/>
              </a:buClr>
              <a:buSzPts val="1350"/>
              <a:buFont typeface="Roboto"/>
              <a:buAutoNum type="arabicPeriod"/>
            </a:pPr>
            <a:r>
              <a:rPr lang="en-GB" sz="1350" dirty="0">
                <a:highlight>
                  <a:schemeClr val="dk1"/>
                </a:highlight>
                <a:latin typeface="Roboto"/>
                <a:ea typeface="Roboto"/>
                <a:cs typeface="Roboto"/>
                <a:sym typeface="Roboto"/>
              </a:rPr>
              <a:t>Random Access Memory (RAM):</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RAM is the primary type of memory in a computer system and serves as temporary storage for data and instructions that the CPU needs to access quickly.</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It is volatile, meaning its contents are lost when the power is turned off or interrupted.</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RAM provides fast read and write operations, allowing for quick data retrieval and modification.</a:t>
            </a:r>
            <a:endParaRPr sz="1350" dirty="0">
              <a:highlight>
                <a:schemeClr val="dk1"/>
              </a:highlight>
              <a:latin typeface="Roboto"/>
              <a:ea typeface="Roboto"/>
              <a:cs typeface="Roboto"/>
              <a:sym typeface="Roboto"/>
            </a:endParaRPr>
          </a:p>
          <a:p>
            <a:pPr marL="0" lvl="0" indent="0" algn="l" rtl="0">
              <a:spcBef>
                <a:spcPts val="0"/>
              </a:spcBef>
              <a:spcAft>
                <a:spcPts val="1600"/>
              </a:spcAft>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1" name="Google Shape;271;p24"/>
          <p:cNvSpPr txBox="1">
            <a:spLocks noGrp="1"/>
          </p:cNvSpPr>
          <p:nvPr>
            <p:ph type="body" idx="1"/>
          </p:nvPr>
        </p:nvSpPr>
        <p:spPr>
          <a:xfrm>
            <a:off x="1286466" y="232011"/>
            <a:ext cx="7038900" cy="45951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350" dirty="0">
              <a:solidFill>
                <a:srgbClr val="000000"/>
              </a:solidFill>
              <a:highlight>
                <a:srgbClr val="F7F7F7"/>
              </a:highlight>
              <a:latin typeface="Roboto"/>
              <a:ea typeface="Roboto"/>
              <a:cs typeface="Roboto"/>
              <a:sym typeface="Roboto"/>
            </a:endParaRPr>
          </a:p>
          <a:p>
            <a:pPr marL="457200" lvl="0" indent="-314325" algn="l" rtl="0">
              <a:spcBef>
                <a:spcPts val="0"/>
              </a:spcBef>
              <a:spcAft>
                <a:spcPts val="0"/>
              </a:spcAft>
              <a:buClr>
                <a:schemeClr val="lt1"/>
              </a:buClr>
              <a:buSzPts val="1350"/>
              <a:buFont typeface="Roboto"/>
              <a:buAutoNum type="arabicPeriod"/>
            </a:pPr>
            <a:r>
              <a:rPr lang="en-GB" sz="1350" dirty="0">
                <a:highlight>
                  <a:schemeClr val="dk1"/>
                </a:highlight>
                <a:latin typeface="Roboto"/>
                <a:ea typeface="Roboto"/>
                <a:cs typeface="Roboto"/>
                <a:sym typeface="Roboto"/>
              </a:rPr>
              <a:t>Cache Memory:</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Cache memory is a high-speed memory located between the CPU and main memory (RAM).</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It stores frequently accessed instructions and data to speed up the CPU's access time.</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Cache memory has different levels, including L1, L2, and sometimes L3, with each level providing progressively larger capacity but slower access time.</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The cache operates on the principle of locality, exploiting the fact that programs tend to access data and instructions that are spatially or temporally close together.</a:t>
            </a:r>
          </a:p>
          <a:p>
            <a:pPr marL="914400" lvl="1" indent="-314325" algn="l" rtl="0">
              <a:spcBef>
                <a:spcPts val="0"/>
              </a:spcBef>
              <a:spcAft>
                <a:spcPts val="0"/>
              </a:spcAft>
              <a:buClr>
                <a:schemeClr val="lt1"/>
              </a:buClr>
              <a:buSzPts val="1350"/>
              <a:buFont typeface="Roboto"/>
              <a:buChar char="●"/>
            </a:pPr>
            <a:endParaRPr sz="1350" dirty="0">
              <a:highlight>
                <a:schemeClr val="dk1"/>
              </a:highlight>
              <a:latin typeface="Roboto"/>
              <a:ea typeface="Roboto"/>
              <a:cs typeface="Roboto"/>
              <a:sym typeface="Roboto"/>
            </a:endParaRPr>
          </a:p>
          <a:p>
            <a:pPr marL="457200" lvl="0" indent="-314325" algn="l" rtl="0">
              <a:spcBef>
                <a:spcPts val="0"/>
              </a:spcBef>
              <a:spcAft>
                <a:spcPts val="0"/>
              </a:spcAft>
              <a:buClr>
                <a:schemeClr val="lt1"/>
              </a:buClr>
              <a:buSzPts val="1350"/>
              <a:buFont typeface="Roboto"/>
              <a:buAutoNum type="arabicPeriod"/>
            </a:pPr>
            <a:r>
              <a:rPr lang="en-GB" sz="1350" dirty="0">
                <a:highlight>
                  <a:schemeClr val="dk1"/>
                </a:highlight>
                <a:latin typeface="Roboto"/>
                <a:ea typeface="Roboto"/>
                <a:cs typeface="Roboto"/>
                <a:sym typeface="Roboto"/>
              </a:rPr>
              <a:t>Virtual Memory:</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Virtual memory is a technique that allows the computer to use the secondary storage (usually hard disk) as an extension of the main memory.</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It provides the illusion of a larger memory space than physically available and enables the execution of programs larger than the available RAM.</a:t>
            </a:r>
            <a:endParaRPr sz="1350" dirty="0">
              <a:highlight>
                <a:schemeClr val="dk1"/>
              </a:highlight>
              <a:latin typeface="Roboto"/>
              <a:ea typeface="Roboto"/>
              <a:cs typeface="Roboto"/>
              <a:sym typeface="Roboto"/>
            </a:endParaRPr>
          </a:p>
          <a:p>
            <a:pPr marL="914400" lvl="1" indent="-314325" algn="l" rtl="0">
              <a:spcBef>
                <a:spcPts val="0"/>
              </a:spcBef>
              <a:spcAft>
                <a:spcPts val="0"/>
              </a:spcAft>
              <a:buClr>
                <a:schemeClr val="lt1"/>
              </a:buClr>
              <a:buSzPts val="1350"/>
              <a:buFont typeface="Roboto"/>
              <a:buChar char="●"/>
            </a:pPr>
            <a:r>
              <a:rPr lang="en-GB" sz="1350" dirty="0">
                <a:highlight>
                  <a:schemeClr val="dk1"/>
                </a:highlight>
                <a:latin typeface="Roboto"/>
                <a:ea typeface="Roboto"/>
                <a:cs typeface="Roboto"/>
                <a:sym typeface="Roboto"/>
              </a:rPr>
              <a:t>Virtual memory uses a portion of the hard disk called the page file or swap file to store data that doesn't fit in RAM.</a:t>
            </a:r>
            <a:endParaRPr sz="1350" dirty="0">
              <a:highlight>
                <a:schemeClr val="dk1"/>
              </a:highlight>
              <a:latin typeface="Roboto"/>
              <a:ea typeface="Roboto"/>
              <a:cs typeface="Roboto"/>
              <a:sym typeface="Roboto"/>
            </a:endParaRPr>
          </a:p>
          <a:p>
            <a:pPr marL="0" lvl="0" indent="0" algn="l" rtl="0">
              <a:spcBef>
                <a:spcPts val="0"/>
              </a:spcBef>
              <a:spcAft>
                <a:spcPts val="0"/>
              </a:spcAft>
              <a:buNone/>
            </a:pPr>
            <a:endParaRPr sz="1350" dirty="0">
              <a:solidFill>
                <a:srgbClr val="000000"/>
              </a:solidFill>
              <a:highlight>
                <a:srgbClr val="F7F7F7"/>
              </a:highlight>
              <a:latin typeface="Roboto"/>
              <a:ea typeface="Roboto"/>
              <a:cs typeface="Roboto"/>
              <a:sym typeface="Roboto"/>
            </a:endParaRPr>
          </a:p>
          <a:p>
            <a:pPr marL="0" lvl="0" indent="0" algn="l" rtl="0">
              <a:spcBef>
                <a:spcPts val="0"/>
              </a:spcBef>
              <a:spcAft>
                <a:spcPts val="0"/>
              </a:spcAft>
              <a:buNone/>
            </a:pPr>
            <a:endParaRPr sz="1350" dirty="0">
              <a:solidFill>
                <a:srgbClr val="000000"/>
              </a:solidFill>
              <a:highlight>
                <a:srgbClr val="F7F7F7"/>
              </a:highlight>
              <a:latin typeface="Roboto"/>
              <a:ea typeface="Roboto"/>
              <a:cs typeface="Roboto"/>
              <a:sym typeface="Roboto"/>
            </a:endParaRPr>
          </a:p>
          <a:p>
            <a:pPr marL="0" lvl="0" indent="0" algn="l" rtl="0">
              <a:spcBef>
                <a:spcPts val="0"/>
              </a:spcBef>
              <a:spcAft>
                <a:spcPts val="0"/>
              </a:spcAft>
              <a:buNone/>
            </a:pPr>
            <a:endParaRPr sz="1350" dirty="0">
              <a:solidFill>
                <a:srgbClr val="000000"/>
              </a:solidFill>
              <a:highlight>
                <a:srgbClr val="F7F7F7"/>
              </a:highlight>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8CE6BF3-57C6-5F4A-20F7-45CFA64FB9FA}"/>
              </a:ext>
            </a:extLst>
          </p:cNvPr>
          <p:cNvSpPr>
            <a:spLocks noGrp="1"/>
          </p:cNvSpPr>
          <p:nvPr>
            <p:ph type="body" idx="1"/>
          </p:nvPr>
        </p:nvSpPr>
        <p:spPr>
          <a:xfrm>
            <a:off x="1212439" y="589353"/>
            <a:ext cx="7038900" cy="3738097"/>
          </a:xfrm>
        </p:spPr>
        <p:txBody>
          <a:bodyPr/>
          <a:lstStyle/>
          <a:p>
            <a:pPr marL="342900" lvl="0" indent="-342900" algn="l" rtl="0">
              <a:spcBef>
                <a:spcPts val="0"/>
              </a:spcBef>
              <a:spcAft>
                <a:spcPts val="0"/>
              </a:spcAft>
              <a:buFont typeface="+mj-lt"/>
              <a:buAutoNum type="arabicPeriod"/>
            </a:pPr>
            <a:r>
              <a:rPr lang="en-US" sz="1350" dirty="0">
                <a:solidFill>
                  <a:schemeClr val="bg1"/>
                </a:solidFill>
                <a:latin typeface="Roboto"/>
                <a:ea typeface="Roboto"/>
                <a:cs typeface="Roboto"/>
                <a:sym typeface="Roboto"/>
              </a:rPr>
              <a:t> Flash memory </a:t>
            </a:r>
          </a:p>
          <a:p>
            <a:pPr marL="0" lvl="0" indent="0" algn="l" rtl="0">
              <a:spcBef>
                <a:spcPts val="0"/>
              </a:spcBef>
              <a:spcAft>
                <a:spcPts val="0"/>
              </a:spcAft>
              <a:buNone/>
            </a:pPr>
            <a:r>
              <a:rPr lang="en-US" sz="1350" dirty="0">
                <a:solidFill>
                  <a:schemeClr val="bg1"/>
                </a:solidFill>
                <a:latin typeface="Roboto"/>
                <a:ea typeface="Roboto"/>
                <a:cs typeface="Roboto"/>
                <a:sym typeface="Roboto"/>
              </a:rPr>
              <a:t>is a non-volatile memory technology widely used in various devices, including USB drives, solid-state drives (SSDs), memory cards, and smartphones. </a:t>
            </a:r>
          </a:p>
          <a:p>
            <a:pPr marL="0" lvl="0" indent="0" algn="l" rtl="0">
              <a:spcBef>
                <a:spcPts val="0"/>
              </a:spcBef>
              <a:spcAft>
                <a:spcPts val="0"/>
              </a:spcAft>
              <a:buNone/>
            </a:pPr>
            <a:endParaRPr lang="en-US" sz="1350" dirty="0">
              <a:solidFill>
                <a:schemeClr val="bg1"/>
              </a:solidFill>
              <a:latin typeface="Roboto"/>
              <a:ea typeface="Roboto"/>
              <a:cs typeface="Roboto"/>
              <a:sym typeface="Roboto"/>
            </a:endParaRPr>
          </a:p>
          <a:p>
            <a:pPr marL="342900" lvl="0" indent="-342900" algn="l" rtl="0">
              <a:spcBef>
                <a:spcPts val="0"/>
              </a:spcBef>
              <a:spcAft>
                <a:spcPts val="0"/>
              </a:spcAft>
              <a:buFont typeface="+mj-lt"/>
              <a:buAutoNum type="arabicPeriod"/>
            </a:pPr>
            <a:r>
              <a:rPr lang="en-US" sz="1350" dirty="0">
                <a:solidFill>
                  <a:schemeClr val="bg1"/>
                </a:solidFill>
                <a:latin typeface="Roboto"/>
                <a:ea typeface="Roboto"/>
                <a:cs typeface="Roboto"/>
                <a:sym typeface="Roboto"/>
              </a:rPr>
              <a:t>Magnetic Disk Storage:</a:t>
            </a:r>
          </a:p>
          <a:p>
            <a:pPr marL="942975" lvl="1" indent="-342900" algn="l" rtl="0">
              <a:spcBef>
                <a:spcPts val="0"/>
              </a:spcBef>
              <a:spcAft>
                <a:spcPts val="0"/>
              </a:spcAft>
              <a:buClr>
                <a:srgbClr val="000000"/>
              </a:buClr>
              <a:buSzPts val="1350"/>
              <a:buFont typeface="+mj-lt"/>
              <a:buAutoNum type="arabicPeriod"/>
            </a:pPr>
            <a:r>
              <a:rPr lang="en-US" sz="1350" dirty="0">
                <a:solidFill>
                  <a:schemeClr val="bg1"/>
                </a:solidFill>
                <a:latin typeface="Roboto"/>
                <a:ea typeface="Roboto"/>
                <a:cs typeface="Roboto"/>
                <a:sym typeface="Roboto"/>
              </a:rPr>
              <a:t>Magnetic disk storage includes hard disk drives (HDDs) and older floppy disk drives (FDDs).</a:t>
            </a:r>
          </a:p>
          <a:p>
            <a:pPr marL="942975" lvl="1" indent="-342900" algn="l" rtl="0">
              <a:spcBef>
                <a:spcPts val="0"/>
              </a:spcBef>
              <a:spcAft>
                <a:spcPts val="0"/>
              </a:spcAft>
              <a:buClr>
                <a:srgbClr val="000000"/>
              </a:buClr>
              <a:buSzPts val="1350"/>
              <a:buFont typeface="+mj-lt"/>
              <a:buAutoNum type="arabicPeriod"/>
            </a:pPr>
            <a:r>
              <a:rPr lang="en-US" sz="1350" dirty="0">
                <a:solidFill>
                  <a:schemeClr val="bg1"/>
                </a:solidFill>
                <a:latin typeface="Roboto"/>
                <a:ea typeface="Roboto"/>
                <a:cs typeface="Roboto"/>
                <a:sym typeface="Roboto"/>
              </a:rPr>
              <a:t>It provides non-volatile storage with large capacities but relatively slower access times compared to RAM or flash memory.</a:t>
            </a:r>
          </a:p>
          <a:p>
            <a:pPr marL="942975" lvl="1" indent="-342900" algn="l" rtl="0">
              <a:spcBef>
                <a:spcPts val="0"/>
              </a:spcBef>
              <a:spcAft>
                <a:spcPts val="0"/>
              </a:spcAft>
              <a:buClr>
                <a:srgbClr val="000000"/>
              </a:buClr>
              <a:buSzPts val="1350"/>
              <a:buFont typeface="+mj-lt"/>
              <a:buAutoNum type="arabicPeriod"/>
            </a:pPr>
            <a:r>
              <a:rPr lang="en-US" sz="1350" dirty="0">
                <a:solidFill>
                  <a:schemeClr val="bg1"/>
                </a:solidFill>
                <a:latin typeface="Roboto"/>
                <a:ea typeface="Roboto"/>
                <a:cs typeface="Roboto"/>
                <a:sym typeface="Roboto"/>
              </a:rPr>
              <a:t>Data is stored magnetically on spinning disks coated with a magnetic material.</a:t>
            </a:r>
          </a:p>
          <a:p>
            <a:pPr marL="942975" lvl="1" indent="-342900" algn="l" rtl="0">
              <a:spcBef>
                <a:spcPts val="0"/>
              </a:spcBef>
              <a:spcAft>
                <a:spcPts val="0"/>
              </a:spcAft>
              <a:buClr>
                <a:srgbClr val="000000"/>
              </a:buClr>
              <a:buSzPts val="1350"/>
              <a:buFont typeface="+mj-lt"/>
              <a:buAutoNum type="arabicPeriod"/>
            </a:pPr>
            <a:r>
              <a:rPr lang="en-US" sz="1350" dirty="0">
                <a:solidFill>
                  <a:schemeClr val="bg1"/>
                </a:solidFill>
                <a:latin typeface="Roboto"/>
                <a:ea typeface="Roboto"/>
                <a:cs typeface="Roboto"/>
                <a:sym typeface="Roboto"/>
              </a:rPr>
              <a:t>HDDs use mechanical read/write heads to access data on the disks, whereas FDDs use a flexible magnetic disk.</a:t>
            </a:r>
          </a:p>
          <a:p>
            <a:pPr marL="0" lvl="0" indent="0" algn="l" rtl="0">
              <a:spcBef>
                <a:spcPts val="0"/>
              </a:spcBef>
              <a:spcAft>
                <a:spcPts val="0"/>
              </a:spcAft>
              <a:buNone/>
            </a:pPr>
            <a:endParaRPr lang="en-US" sz="1350" dirty="0">
              <a:solidFill>
                <a:schemeClr val="bg1"/>
              </a:solidFill>
              <a:latin typeface="Roboto"/>
              <a:ea typeface="Roboto"/>
              <a:cs typeface="Roboto"/>
              <a:sym typeface="Roboto"/>
            </a:endParaRPr>
          </a:p>
          <a:p>
            <a:pPr marL="0" lvl="0" indent="0" algn="l" rtl="0">
              <a:spcBef>
                <a:spcPts val="0"/>
              </a:spcBef>
              <a:spcAft>
                <a:spcPts val="0"/>
              </a:spcAft>
              <a:buNone/>
            </a:pPr>
            <a:endParaRPr lang="en-US" sz="1350" dirty="0">
              <a:solidFill>
                <a:schemeClr val="bg1"/>
              </a:solidFill>
              <a:latin typeface="Roboto"/>
              <a:ea typeface="Roboto"/>
              <a:cs typeface="Roboto"/>
              <a:sym typeface="Roboto"/>
            </a:endParaRPr>
          </a:p>
          <a:p>
            <a:pPr marL="0" lvl="0" indent="0" algn="l" rtl="0">
              <a:spcBef>
                <a:spcPts val="0"/>
              </a:spcBef>
              <a:spcAft>
                <a:spcPts val="0"/>
              </a:spcAft>
              <a:buNone/>
            </a:pPr>
            <a:endParaRPr lang="en-US" sz="1350" dirty="0">
              <a:solidFill>
                <a:schemeClr val="bg1"/>
              </a:solidFill>
              <a:latin typeface="Roboto"/>
              <a:ea typeface="Roboto"/>
              <a:cs typeface="Roboto"/>
              <a:sym typeface="Roboto"/>
            </a:endParaRPr>
          </a:p>
        </p:txBody>
      </p:sp>
    </p:spTree>
    <p:extLst>
      <p:ext uri="{BB962C8B-B14F-4D97-AF65-F5344CB8AC3E}">
        <p14:creationId xmlns:p14="http://schemas.microsoft.com/office/powerpoint/2010/main" val="1461674092"/>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2290</Words>
  <Application>Microsoft Office PowerPoint</Application>
  <PresentationFormat>On-screen Show (16:9)</PresentationFormat>
  <Paragraphs>108</Paragraphs>
  <Slides>16</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Montserrat</vt:lpstr>
      <vt:lpstr>Lato</vt:lpstr>
      <vt:lpstr>Roboto</vt:lpstr>
      <vt:lpstr>-apple-system</vt:lpstr>
      <vt:lpstr>Arial</vt:lpstr>
      <vt:lpstr>Focus</vt:lpstr>
      <vt:lpstr>Group  Discusion</vt:lpstr>
      <vt:lpstr>MEMBERS</vt:lpstr>
      <vt:lpstr>PowerPoint Presentation</vt:lpstr>
      <vt:lpstr>PowerPoint Presentation</vt:lpstr>
      <vt:lpstr>How is assembly language different from machine language</vt:lpstr>
      <vt:lpstr>PowerPoint Presentation</vt:lpstr>
      <vt:lpstr>Give a thorough discussion of Memory design and differentiate all types of memory available in a computer </vt:lpstr>
      <vt:lpstr>PowerPoint Presentation</vt:lpstr>
      <vt:lpstr>PowerPoint Presentation</vt:lpstr>
      <vt:lpstr>PowerPoint Presentation</vt:lpstr>
      <vt:lpstr>PowerPoint Presentation</vt:lpstr>
      <vt:lpstr>Discuss the design of CPU concentrate on the main components of the CPU: Registers, Data path, Instruction cycle and Control unit </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Discusion</dc:title>
  <cp:lastModifiedBy>Clement</cp:lastModifiedBy>
  <cp:revision>1</cp:revision>
  <dcterms:modified xsi:type="dcterms:W3CDTF">2024-01-13T10:34:38Z</dcterms:modified>
</cp:coreProperties>
</file>